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198"/>
  </p:notesMasterIdLst>
  <p:handoutMasterIdLst>
    <p:handoutMasterId r:id="rId199"/>
  </p:handoutMasterIdLst>
  <p:sldIdLst>
    <p:sldId id="558" r:id="rId2"/>
    <p:sldId id="1883" r:id="rId3"/>
    <p:sldId id="1884" r:id="rId4"/>
    <p:sldId id="1876" r:id="rId5"/>
    <p:sldId id="485" r:id="rId6"/>
    <p:sldId id="1877" r:id="rId7"/>
    <p:sldId id="1681" r:id="rId8"/>
    <p:sldId id="1872" r:id="rId9"/>
    <p:sldId id="1682" r:id="rId10"/>
    <p:sldId id="1683" r:id="rId11"/>
    <p:sldId id="1684" r:id="rId12"/>
    <p:sldId id="1685" r:id="rId13"/>
    <p:sldId id="1686" r:id="rId14"/>
    <p:sldId id="1687" r:id="rId15"/>
    <p:sldId id="1688" r:id="rId16"/>
    <p:sldId id="1689" r:id="rId17"/>
    <p:sldId id="1690" r:id="rId18"/>
    <p:sldId id="1691" r:id="rId19"/>
    <p:sldId id="1692" r:id="rId20"/>
    <p:sldId id="1693" r:id="rId21"/>
    <p:sldId id="1694" r:id="rId22"/>
    <p:sldId id="1695" r:id="rId23"/>
    <p:sldId id="1696" r:id="rId24"/>
    <p:sldId id="1697" r:id="rId25"/>
    <p:sldId id="1698" r:id="rId26"/>
    <p:sldId id="1699" r:id="rId27"/>
    <p:sldId id="1700" r:id="rId28"/>
    <p:sldId id="1701" r:id="rId29"/>
    <p:sldId id="1702" r:id="rId30"/>
    <p:sldId id="1703" r:id="rId31"/>
    <p:sldId id="1704" r:id="rId32"/>
    <p:sldId id="1705" r:id="rId33"/>
    <p:sldId id="1706" r:id="rId34"/>
    <p:sldId id="1707" r:id="rId35"/>
    <p:sldId id="1708" r:id="rId36"/>
    <p:sldId id="1709" r:id="rId37"/>
    <p:sldId id="1710" r:id="rId38"/>
    <p:sldId id="1711" r:id="rId39"/>
    <p:sldId id="1712" r:id="rId40"/>
    <p:sldId id="1713" r:id="rId41"/>
    <p:sldId id="1714" r:id="rId42"/>
    <p:sldId id="1715" r:id="rId43"/>
    <p:sldId id="1716" r:id="rId44"/>
    <p:sldId id="1717" r:id="rId45"/>
    <p:sldId id="1718" r:id="rId46"/>
    <p:sldId id="1719" r:id="rId47"/>
    <p:sldId id="1720" r:id="rId48"/>
    <p:sldId id="1721" r:id="rId49"/>
    <p:sldId id="1722" r:id="rId50"/>
    <p:sldId id="1723" r:id="rId51"/>
    <p:sldId id="1724" r:id="rId52"/>
    <p:sldId id="1725" r:id="rId53"/>
    <p:sldId id="1726" r:id="rId54"/>
    <p:sldId id="1727" r:id="rId55"/>
    <p:sldId id="1728" r:id="rId56"/>
    <p:sldId id="1729" r:id="rId57"/>
    <p:sldId id="1730" r:id="rId58"/>
    <p:sldId id="1731" r:id="rId59"/>
    <p:sldId id="1732" r:id="rId60"/>
    <p:sldId id="1733" r:id="rId61"/>
    <p:sldId id="1734" r:id="rId62"/>
    <p:sldId id="1735" r:id="rId63"/>
    <p:sldId id="1736" r:id="rId64"/>
    <p:sldId id="1737" r:id="rId65"/>
    <p:sldId id="1738" r:id="rId66"/>
    <p:sldId id="1739" r:id="rId67"/>
    <p:sldId id="1740" r:id="rId68"/>
    <p:sldId id="1741" r:id="rId69"/>
    <p:sldId id="1742" r:id="rId70"/>
    <p:sldId id="1743" r:id="rId71"/>
    <p:sldId id="1744" r:id="rId72"/>
    <p:sldId id="1745" r:id="rId73"/>
    <p:sldId id="1746" r:id="rId74"/>
    <p:sldId id="1747" r:id="rId75"/>
    <p:sldId id="1748" r:id="rId76"/>
    <p:sldId id="1749" r:id="rId77"/>
    <p:sldId id="1750" r:id="rId78"/>
    <p:sldId id="1751" r:id="rId79"/>
    <p:sldId id="1752" r:id="rId80"/>
    <p:sldId id="1754" r:id="rId81"/>
    <p:sldId id="1755" r:id="rId82"/>
    <p:sldId id="1756" r:id="rId83"/>
    <p:sldId id="1757" r:id="rId84"/>
    <p:sldId id="1758" r:id="rId85"/>
    <p:sldId id="1760" r:id="rId86"/>
    <p:sldId id="1761" r:id="rId87"/>
    <p:sldId id="1762" r:id="rId88"/>
    <p:sldId id="1763" r:id="rId89"/>
    <p:sldId id="1764" r:id="rId90"/>
    <p:sldId id="1765" r:id="rId91"/>
    <p:sldId id="1766" r:id="rId92"/>
    <p:sldId id="1767" r:id="rId93"/>
    <p:sldId id="1768" r:id="rId94"/>
    <p:sldId id="1769" r:id="rId95"/>
    <p:sldId id="1770" r:id="rId96"/>
    <p:sldId id="1771" r:id="rId97"/>
    <p:sldId id="1772" r:id="rId98"/>
    <p:sldId id="1773" r:id="rId99"/>
    <p:sldId id="1774" r:id="rId100"/>
    <p:sldId id="1775" r:id="rId101"/>
    <p:sldId id="1776" r:id="rId102"/>
    <p:sldId id="1777" r:id="rId103"/>
    <p:sldId id="1778" r:id="rId104"/>
    <p:sldId id="1779" r:id="rId105"/>
    <p:sldId id="1780" r:id="rId106"/>
    <p:sldId id="1781" r:id="rId107"/>
    <p:sldId id="1782" r:id="rId108"/>
    <p:sldId id="1783" r:id="rId109"/>
    <p:sldId id="1784" r:id="rId110"/>
    <p:sldId id="1785" r:id="rId111"/>
    <p:sldId id="1786" r:id="rId112"/>
    <p:sldId id="1787" r:id="rId113"/>
    <p:sldId id="1788" r:id="rId114"/>
    <p:sldId id="1789" r:id="rId115"/>
    <p:sldId id="1790" r:id="rId116"/>
    <p:sldId id="1791" r:id="rId117"/>
    <p:sldId id="1792" r:id="rId118"/>
    <p:sldId id="1793" r:id="rId119"/>
    <p:sldId id="1794" r:id="rId120"/>
    <p:sldId id="1795" r:id="rId121"/>
    <p:sldId id="1796" r:id="rId122"/>
    <p:sldId id="1797" r:id="rId123"/>
    <p:sldId id="1798" r:id="rId124"/>
    <p:sldId id="1799" r:id="rId125"/>
    <p:sldId id="1800" r:id="rId126"/>
    <p:sldId id="1801" r:id="rId127"/>
    <p:sldId id="1802" r:id="rId128"/>
    <p:sldId id="1803" r:id="rId129"/>
    <p:sldId id="1804" r:id="rId130"/>
    <p:sldId id="1806" r:id="rId131"/>
    <p:sldId id="1807" r:id="rId132"/>
    <p:sldId id="1808" r:id="rId133"/>
    <p:sldId id="1809" r:id="rId134"/>
    <p:sldId id="1810" r:id="rId135"/>
    <p:sldId id="1811" r:id="rId136"/>
    <p:sldId id="1812" r:id="rId137"/>
    <p:sldId id="1813" r:id="rId138"/>
    <p:sldId id="1814" r:id="rId139"/>
    <p:sldId id="1815" r:id="rId140"/>
    <p:sldId id="1816" r:id="rId141"/>
    <p:sldId id="1817" r:id="rId142"/>
    <p:sldId id="1818" r:id="rId143"/>
    <p:sldId id="1819" r:id="rId144"/>
    <p:sldId id="1820" r:id="rId145"/>
    <p:sldId id="1821" r:id="rId146"/>
    <p:sldId id="1822" r:id="rId147"/>
    <p:sldId id="1823" r:id="rId148"/>
    <p:sldId id="1824" r:id="rId149"/>
    <p:sldId id="1825" r:id="rId150"/>
    <p:sldId id="1826" r:id="rId151"/>
    <p:sldId id="1827" r:id="rId152"/>
    <p:sldId id="1828" r:id="rId153"/>
    <p:sldId id="1829" r:id="rId154"/>
    <p:sldId id="1830" r:id="rId155"/>
    <p:sldId id="1831" r:id="rId156"/>
    <p:sldId id="1832" r:id="rId157"/>
    <p:sldId id="1833" r:id="rId158"/>
    <p:sldId id="1834" r:id="rId159"/>
    <p:sldId id="1835" r:id="rId160"/>
    <p:sldId id="1836" r:id="rId161"/>
    <p:sldId id="1837" r:id="rId162"/>
    <p:sldId id="1838" r:id="rId163"/>
    <p:sldId id="1839" r:id="rId164"/>
    <p:sldId id="1840" r:id="rId165"/>
    <p:sldId id="1841" r:id="rId166"/>
    <p:sldId id="1842" r:id="rId167"/>
    <p:sldId id="1843" r:id="rId168"/>
    <p:sldId id="1844" r:id="rId169"/>
    <p:sldId id="1845" r:id="rId170"/>
    <p:sldId id="1846" r:id="rId171"/>
    <p:sldId id="1847" r:id="rId172"/>
    <p:sldId id="1848" r:id="rId173"/>
    <p:sldId id="1849" r:id="rId174"/>
    <p:sldId id="1850" r:id="rId175"/>
    <p:sldId id="1851" r:id="rId176"/>
    <p:sldId id="1852" r:id="rId177"/>
    <p:sldId id="1853" r:id="rId178"/>
    <p:sldId id="1854" r:id="rId179"/>
    <p:sldId id="1855" r:id="rId180"/>
    <p:sldId id="1856" r:id="rId181"/>
    <p:sldId id="1857" r:id="rId182"/>
    <p:sldId id="1858" r:id="rId183"/>
    <p:sldId id="1859" r:id="rId184"/>
    <p:sldId id="1860" r:id="rId185"/>
    <p:sldId id="1861" r:id="rId186"/>
    <p:sldId id="1862" r:id="rId187"/>
    <p:sldId id="1863" r:id="rId188"/>
    <p:sldId id="1864" r:id="rId189"/>
    <p:sldId id="1865" r:id="rId190"/>
    <p:sldId id="1679" r:id="rId191"/>
    <p:sldId id="1680" r:id="rId192"/>
    <p:sldId id="534" r:id="rId193"/>
    <p:sldId id="535" r:id="rId194"/>
    <p:sldId id="662" r:id="rId195"/>
    <p:sldId id="663" r:id="rId196"/>
    <p:sldId id="1487" r:id="rId1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1883"/>
            <p14:sldId id="1884"/>
            <p14:sldId id="1876"/>
          </p14:sldIdLst>
        </p14:section>
        <p14:section name="Practical Application" id="{83EFAE05-DB05-4B98-83A7-E27169126674}">
          <p14:sldIdLst>
            <p14:sldId id="485"/>
            <p14:sldId id="1877"/>
          </p14:sldIdLst>
        </p14:section>
        <p14:section name="Session Content" id="{21CFCDC3-C0B9-455D-A009-52197B001513}">
          <p14:sldIdLst>
            <p14:sldId id="1681"/>
            <p14:sldId id="1872"/>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699"/>
            <p14:sldId id="1700"/>
            <p14:sldId id="1701"/>
            <p14:sldId id="1702"/>
            <p14:sldId id="1703"/>
            <p14:sldId id="1704"/>
            <p14:sldId id="1705"/>
            <p14:sldId id="1706"/>
            <p14:sldId id="1707"/>
            <p14:sldId id="1708"/>
            <p14:sldId id="1709"/>
            <p14:sldId id="1710"/>
            <p14:sldId id="1711"/>
            <p14:sldId id="1712"/>
            <p14:sldId id="1713"/>
            <p14:sldId id="1714"/>
            <p14:sldId id="1715"/>
            <p14:sldId id="1716"/>
            <p14:sldId id="1717"/>
            <p14:sldId id="1718"/>
            <p14:sldId id="1719"/>
            <p14:sldId id="1720"/>
            <p14:sldId id="1721"/>
            <p14:sldId id="1722"/>
            <p14:sldId id="1723"/>
            <p14:sldId id="1724"/>
            <p14:sldId id="1725"/>
            <p14:sldId id="1726"/>
            <p14:sldId id="1727"/>
            <p14:sldId id="1728"/>
            <p14:sldId id="1729"/>
            <p14:sldId id="1730"/>
            <p14:sldId id="1731"/>
            <p14:sldId id="1732"/>
            <p14:sldId id="1733"/>
            <p14:sldId id="1734"/>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754"/>
            <p14:sldId id="1755"/>
            <p14:sldId id="1756"/>
            <p14:sldId id="1757"/>
            <p14:sldId id="1758"/>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6"/>
            <p14:sldId id="1807"/>
            <p14:sldId id="1808"/>
            <p14:sldId id="1809"/>
            <p14:sldId id="1810"/>
            <p14:sldId id="1811"/>
            <p14:sldId id="1812"/>
            <p14:sldId id="1813"/>
            <p14:sldId id="1814"/>
            <p14:sldId id="1815"/>
            <p14:sldId id="1816"/>
            <p14:sldId id="1817"/>
            <p14:sldId id="1818"/>
            <p14:sldId id="1819"/>
            <p14:sldId id="1820"/>
            <p14:sldId id="1821"/>
            <p14:sldId id="1822"/>
            <p14:sldId id="1823"/>
            <p14:sldId id="1824"/>
            <p14:sldId id="1825"/>
            <p14:sldId id="1826"/>
            <p14:sldId id="1827"/>
            <p14:sldId id="1828"/>
            <p14:sldId id="1829"/>
            <p14:sldId id="1830"/>
            <p14:sldId id="1831"/>
            <p14:sldId id="1832"/>
            <p14:sldId id="1833"/>
            <p14:sldId id="1834"/>
            <p14:sldId id="1835"/>
            <p14:sldId id="1836"/>
            <p14:sldId id="1837"/>
            <p14:sldId id="1838"/>
            <p14:sldId id="1839"/>
            <p14:sldId id="1840"/>
            <p14:sldId id="1841"/>
            <p14:sldId id="1842"/>
            <p14:sldId id="1843"/>
            <p14:sldId id="1844"/>
            <p14:sldId id="1845"/>
            <p14:sldId id="1846"/>
            <p14:sldId id="1847"/>
            <p14:sldId id="1848"/>
            <p14:sldId id="1849"/>
            <p14:sldId id="1850"/>
            <p14:sldId id="1851"/>
            <p14:sldId id="1852"/>
            <p14:sldId id="1853"/>
            <p14:sldId id="1854"/>
            <p14:sldId id="1855"/>
            <p14:sldId id="1856"/>
            <p14:sldId id="1857"/>
            <p14:sldId id="1858"/>
            <p14:sldId id="1859"/>
            <p14:sldId id="1860"/>
            <p14:sldId id="1861"/>
            <p14:sldId id="1862"/>
            <p14:sldId id="1863"/>
            <p14:sldId id="1864"/>
            <p14:sldId id="1865"/>
          </p14:sldIdLst>
        </p14:section>
        <p14:section name="Additional Concepts" id="{C0B03BF7-3A75-4769-8FE0-B13FD2DD80C0}">
          <p14:sldIdLst>
            <p14:sldId id="1679"/>
            <p14:sldId id="1680"/>
          </p14:sldIdLst>
        </p14:section>
        <p14:section name="Session Wrap" id="{A6BDB7F8-75BE-4397-AFEA-B392E4D5B929}">
          <p14:sldIdLst>
            <p14:sldId id="534"/>
            <p14:sldId id="535"/>
            <p14:sldId id="662"/>
          </p14:sldIdLst>
        </p14:section>
        <p14:section name="Additional Materials" id="{959CFC72-D76C-40F8-9BAE-694F716F0A28}">
          <p14:sldIdLst>
            <p14:sldId id="663"/>
            <p14:sldId id="14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68" autoAdjust="0"/>
    <p:restoredTop sz="92253" autoAdjust="0"/>
  </p:normalViewPr>
  <p:slideViewPr>
    <p:cSldViewPr snapToObjects="1">
      <p:cViewPr varScale="1">
        <p:scale>
          <a:sx n="86" d="100"/>
          <a:sy n="86" d="100"/>
        </p:scale>
        <p:origin x="821" y="58"/>
      </p:cViewPr>
      <p:guideLst>
        <p:guide orient="horz" pos="2160"/>
        <p:guide pos="2880"/>
      </p:guideLst>
    </p:cSldViewPr>
  </p:slideViewPr>
  <p:notesTextViewPr>
    <p:cViewPr>
      <p:scale>
        <a:sx n="100" d="100"/>
        <a:sy n="100" d="100"/>
      </p:scale>
      <p:origin x="0" y="0"/>
    </p:cViewPr>
  </p:notesTextViewPr>
  <p:sorterViewPr>
    <p:cViewPr>
      <p:scale>
        <a:sx n="160" d="100"/>
        <a:sy n="160" d="100"/>
      </p:scale>
      <p:origin x="0" y="-6461"/>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10/3/2016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10/3/2016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15</a:t>
            </a:fld>
            <a:endParaRPr lang="en-US"/>
          </a:p>
        </p:txBody>
      </p:sp>
    </p:spTree>
    <p:extLst>
      <p:ext uri="{BB962C8B-B14F-4D97-AF65-F5344CB8AC3E}">
        <p14:creationId xmlns:p14="http://schemas.microsoft.com/office/powerpoint/2010/main" val="3480799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16</a:t>
            </a:fld>
            <a:endParaRPr lang="en-US"/>
          </a:p>
        </p:txBody>
      </p:sp>
    </p:spTree>
    <p:extLst>
      <p:ext uri="{BB962C8B-B14F-4D97-AF65-F5344CB8AC3E}">
        <p14:creationId xmlns:p14="http://schemas.microsoft.com/office/powerpoint/2010/main" val="3480799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17</a:t>
            </a:fld>
            <a:endParaRPr lang="en-US"/>
          </a:p>
        </p:txBody>
      </p:sp>
    </p:spTree>
    <p:extLst>
      <p:ext uri="{BB962C8B-B14F-4D97-AF65-F5344CB8AC3E}">
        <p14:creationId xmlns:p14="http://schemas.microsoft.com/office/powerpoint/2010/main" val="3480799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enterprise architecture allows you to not only understand the company from several different views, but also understand how a change that takes place at one level will affect items at other levels. For example, if there is a new business requirement, how is it going to be supported at each level of the enterprise? What type of new information must be collected and processed? Do new applications need to be purchased or current ones modified? Are new data elements required? Will new networking devices be required? An architecture allows you to understand all the things that will need to change just to support one new business function. The architecture can be used in the opposite direction also. If a company is looking to do a technology refresh, will the new systems still support all of the necessary functions in the layers above the technology level?</a:t>
            </a:r>
          </a:p>
          <a:p>
            <a:endParaRPr lang="en-US" dirty="0" smtClean="0"/>
          </a:p>
          <a:p>
            <a:r>
              <a:rPr lang="en-US" dirty="0" smtClean="0"/>
              <a:t>Harris, Shon (2012-11-08). CISSP All-in-One Exam Guide, 6th Edition (Kindle Locations 1396-1402).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36</a:t>
            </a:fld>
            <a:endParaRPr lang="en-US"/>
          </a:p>
        </p:txBody>
      </p:sp>
    </p:spTree>
    <p:extLst>
      <p:ext uri="{BB962C8B-B14F-4D97-AF65-F5344CB8AC3E}">
        <p14:creationId xmlns:p14="http://schemas.microsoft.com/office/powerpoint/2010/main" val="2982766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Zachman framework is a two-dimensional model that uses six basic communication interrogatives (What, How, Where, Who , When, and Why) intersecting with different viewpoints (Planner, Owner, Designer, Builder, Implementer, and Worker) to give a holistic understanding of the enterprise. This framework was developed in the 1980s and is based on the principles of classical business architecture that contain rules that govern an ordered set of relationships. The goal of this model is to be able to look at the same organization from different views (Planner, Owner, Designer, Builder, etc. ). Different groups within a company need the same information, but presented in ways that directly relate to their responsibilities. A CEO needs financial statements, scorecards, and balance sheets. A network administrator needs network schematics, a systems engineer needs interface requirements, and the operations department needs configuration requirements. If you have ever carried out a network-based vulnerability test, you know that you cannot tell the CEO that some systems are vulnerable to SYN-based attacks, or that the company software allows for client-side browser injections, or that some Windows-based applications are vulnerable to alternate data stream attacks. The CEO needs to know this information, but in a language he can understand. People at each level of the organization need information in a language and format that is most useful to them. A business enterprise architecture is used to optimize often fragmented processes (both manual and automated) into an integrated environment that is responsive to change and supportive of the business strategy. The Zachman framework has been around for many years and has been used by many organizations to build or better define their business environment. This framework is not security-oriented, but it is a good template to work with because it offers direction on how to understand an actual enterprise in a modular fashion.</a:t>
            </a:r>
          </a:p>
          <a:p>
            <a:endParaRPr lang="en-US" dirty="0" smtClean="0"/>
          </a:p>
          <a:p>
            <a:r>
              <a:rPr lang="en-US" dirty="0" smtClean="0"/>
              <a:t>Harris, Shon (2012-11-08). CISSP All-in-One Exam Guide, 6th Edition (Kindle Locations 1438-1452).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37</a:t>
            </a:fld>
            <a:endParaRPr lang="en-US"/>
          </a:p>
        </p:txBody>
      </p:sp>
    </p:spTree>
    <p:extLst>
      <p:ext uri="{BB962C8B-B14F-4D97-AF65-F5344CB8AC3E}">
        <p14:creationId xmlns:p14="http://schemas.microsoft.com/office/powerpoint/2010/main" val="2762212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Another enterprise architecture framework is The Open Group Architecture Framework (TOGAF), which has its origins in the U.S. Department of Defense. It provides an approach to design, implement, and govern an enterprise information architecture. TOGAF is a framework that can be used to develop the following architecture types: • Business Architecture • Data Architecture • Applications Architecture • Technology Architecture So this architecture framework can be used to create individual architectures through the use of its Architecture Development Method (ADM). This method is an iterative and cyclic process that allows requirements to be continuously reviewed and the individual architectures updated as needed. These different architectures can allow a technology architect to understand the enterprise from four different views (business, data, application, and technology) so she can ensure her team develops the necessary technology to work within the environment and all the components that make up that environment and meet business requirements . The technology may need to span many different types of network types, interconnect with various software components, and work within different business units. As an analogy, when a new city is being constructed, people do not just start building houses here and there. Civil engineers lay out roads, bridges, waterways, and commercial and housing zoned areas. A large organization that has a distributed and heterogeneous environment that supports many different business functions can be as complex as a city. So before a programmer starts developing code, the architect of the software needs to be developed in the context of the organization it will work within.</a:t>
            </a:r>
          </a:p>
          <a:p>
            <a:endParaRPr lang="en-US" dirty="0" smtClean="0"/>
          </a:p>
          <a:p>
            <a:r>
              <a:rPr lang="en-US" dirty="0" smtClean="0"/>
              <a:t>Harris, Shon (2012-11-08). CISSP All-in-One Exam Guide, 6th Edition (Kindle Locations 1454-1468).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38</a:t>
            </a:fld>
            <a:endParaRPr lang="en-US"/>
          </a:p>
        </p:txBody>
      </p:sp>
    </p:spTree>
    <p:extLst>
      <p:ext uri="{BB962C8B-B14F-4D97-AF65-F5344CB8AC3E}">
        <p14:creationId xmlns:p14="http://schemas.microsoft.com/office/powerpoint/2010/main" val="2548834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control categories (families) are the management, operational, and technical controls prescribed for an information system to protect the confidentiality, integrity, and availability of the system and its information. Just as IS auditors in the commercial sector follow </a:t>
            </a:r>
            <a:r>
              <a:rPr lang="en-US" dirty="0" err="1" smtClean="0"/>
              <a:t>CobiT</a:t>
            </a:r>
            <a:r>
              <a:rPr lang="en-US" dirty="0" smtClean="0"/>
              <a:t> for their “checklist” approach to evaluating an organization’s compliancy with business-oriented regulations, government auditors use SP 800-53 as their “checklist” approach for ensuring that government agencies are compliant with government-oriented regulations. While these control objective checklists are different (</a:t>
            </a:r>
            <a:r>
              <a:rPr lang="en-US" dirty="0" err="1" smtClean="0"/>
              <a:t>CobiT</a:t>
            </a:r>
            <a:r>
              <a:rPr lang="en-US" dirty="0" smtClean="0"/>
              <a:t> versus SP 800-53), there is extensive overlap because systems and networks need to be protected in similar ways no matter what type of organization they reside in.</a:t>
            </a:r>
          </a:p>
          <a:p>
            <a:endParaRPr lang="en-US" dirty="0" smtClean="0"/>
          </a:p>
          <a:p>
            <a:r>
              <a:rPr lang="en-US" dirty="0" smtClean="0"/>
              <a:t>Harris, Shon (2012-11-08). CISSP All-in-One Exam Guide, 6th Edition (Kindle Locations 1673-1679).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41</a:t>
            </a:fld>
            <a:endParaRPr lang="en-US"/>
          </a:p>
        </p:txBody>
      </p:sp>
    </p:spTree>
    <p:extLst>
      <p:ext uri="{BB962C8B-B14F-4D97-AF65-F5344CB8AC3E}">
        <p14:creationId xmlns:p14="http://schemas.microsoft.com/office/powerpoint/2010/main" val="3007460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err="1" smtClean="0"/>
              <a:t>CobiT</a:t>
            </a:r>
            <a:r>
              <a:rPr lang="en-US" dirty="0" smtClean="0"/>
              <a:t> was derived from the COSO framework, developed by the Committee of Sponsoring Organizations (COSO) of the </a:t>
            </a:r>
            <a:r>
              <a:rPr lang="en-US" dirty="0" err="1" smtClean="0"/>
              <a:t>Treadway</a:t>
            </a:r>
            <a:r>
              <a:rPr lang="en-US" dirty="0" smtClean="0"/>
              <a:t> Commission in 1985 to deal with fraudulent financial activities and reporting. The COSO framework is made up of the following components: • Control environment • Management’s philosophy and operating style • Company culture as it pertains to ethics and fraud • Risk assessment • Establishment of risk objectives • Ability to manage internal and external change • Control activities • Policies, procedures, and practices put in place to mitigate risk • Information and communication • Structure that ensures that the right people get the right information at the right time • Monitoring • Detecting and responding to control deficiencies COSO is a model for corporate governance, and </a:t>
            </a:r>
            <a:r>
              <a:rPr lang="en-US" dirty="0" err="1" smtClean="0"/>
              <a:t>CobiT</a:t>
            </a:r>
            <a:r>
              <a:rPr lang="en-US" dirty="0" smtClean="0"/>
              <a:t> is a model for IT governance. COSO deals more at the strategic level, while </a:t>
            </a:r>
            <a:r>
              <a:rPr lang="en-US" dirty="0" err="1" smtClean="0"/>
              <a:t>CobiT</a:t>
            </a:r>
            <a:r>
              <a:rPr lang="en-US" dirty="0" smtClean="0"/>
              <a:t> focuses more at the operational level. You can think of </a:t>
            </a:r>
            <a:r>
              <a:rPr lang="en-US" dirty="0" err="1" smtClean="0"/>
              <a:t>CobiT</a:t>
            </a:r>
            <a:r>
              <a:rPr lang="en-US" dirty="0" smtClean="0"/>
              <a:t> as a way to meet many of the COSO objectives, but only from the IT perspective. COSO deals with non-IT items also, as in company culture, financial accounting principles, board of director responsibility, and internal communication structures. COSO was formed to provide sponsorship for the National Commission on Fraudulent Financial Reporting , an organization that studies deceptive financial reports and what elements lead to them. There have been laws in place since the 1970s that basically state that it was illegal for a corporation to cook its books (manipulate its revenue and earnings reports), but it took the Sarbanes-Oxley Act (SOX) of 2002 to really put teeth into those existing laws. SOX is a U.S. federal law that, among other things, could send executives to jail if it was discovered that their company was submitting fraudulent accounting findings to the Security Exchange Commission (SEC). SOX is based upon the COSO model, so for a corporation to be compliant with SOX, it has to follow the COSO model. Companies commonly implement ISO/ IEC 27000 standards and </a:t>
            </a:r>
            <a:r>
              <a:rPr lang="en-US" dirty="0" err="1" smtClean="0"/>
              <a:t>CobiT</a:t>
            </a:r>
            <a:r>
              <a:rPr lang="en-US" dirty="0" smtClean="0"/>
              <a:t> to help construct and maintain their internal COSO structure.</a:t>
            </a:r>
          </a:p>
          <a:p>
            <a:endParaRPr lang="en-US" dirty="0" smtClean="0"/>
          </a:p>
          <a:p>
            <a:r>
              <a:rPr lang="en-US" dirty="0" smtClean="0"/>
              <a:t>Harris, Shon (2012-11-08). CISSP All-in-One Exam Guide, 6th Edition (Kindle Locations 1683-1700).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42</a:t>
            </a:fld>
            <a:endParaRPr lang="en-US"/>
          </a:p>
        </p:txBody>
      </p:sp>
    </p:spTree>
    <p:extLst>
      <p:ext uri="{BB962C8B-B14F-4D97-AF65-F5344CB8AC3E}">
        <p14:creationId xmlns:p14="http://schemas.microsoft.com/office/powerpoint/2010/main" val="1938682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Information Technology Infrastructure Library (ITIL) is the de facto standard of best practices for IT service management. ITIL was created because of the increased dependence on information technology to meet business needs. Unfortunately, a natural divide exists between business people and IT people in most organizations because they use different terminology and have different focuses within the organization. The lack of a common language and understanding of each other’s domain (business versus IT) has caused many companies to ineffectively blend their business objectives and IT functions. This improper blending usually generates confusion, miscommunication, missed deadlines, missed opportunities, increased cost in time and labor, and frustration on both the business and technical sides of the house. ITIL is a customizable framework that is provided in a set of books or in an online format. It provides the goals, the general activities necessary to achieve these goals, and the input and output values for each process required to meet these determined goals. Although ITIL has a component that deals with security, its focus is more toward internal service level agreements between the IT department and the “customers” it serves. The customers are usually internal departments. The main components that make up ITIL are illustrated in Figure 2-6 .</a:t>
            </a:r>
          </a:p>
          <a:p>
            <a:endParaRPr lang="en-US" dirty="0" smtClean="0"/>
          </a:p>
          <a:p>
            <a:r>
              <a:rPr lang="en-US" dirty="0" smtClean="0"/>
              <a:t>Harris, Shon (2012-11-08). CISSP All-in-One Exam Guide, 6th Edition (Kindle Locations 1707-1717).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43</a:t>
            </a:fld>
            <a:endParaRPr lang="en-US"/>
          </a:p>
        </p:txBody>
      </p:sp>
    </p:spTree>
    <p:extLst>
      <p:ext uri="{BB962C8B-B14F-4D97-AF65-F5344CB8AC3E}">
        <p14:creationId xmlns:p14="http://schemas.microsoft.com/office/powerpoint/2010/main" val="2448059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Six Sigma is a process improvement methodology. It is the “new and improved” Total Quality Management (TQM) that hit the business sector in the 1980s. Its goal is to improve process quality by using statistical methods of measuring operation efficiency and reducing variation, defects, and waste. Six Sigma is being used in the security assurance industry in some instances to measure the success factors of different controls and procedures. Six Sigma was developed by Motorola with the goal of identifying and removing defects in its manufacturing processes. The maturity of a process is described by a sigma rating, which indicates the percentage of defects that the process contains. While it started in manufacturing, Six Sigma has been applied to many types of business functions, including information security and assurance.</a:t>
            </a:r>
          </a:p>
          <a:p>
            <a:endParaRPr lang="en-US" dirty="0" smtClean="0"/>
          </a:p>
          <a:p>
            <a:r>
              <a:rPr lang="en-US" dirty="0" smtClean="0"/>
              <a:t>Harris, Shon (2012-11-08). CISSP All-in-One Exam Guide, 6th Edition (Kindle Locations 1720-1726).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44</a:t>
            </a:fld>
            <a:endParaRPr lang="en-US"/>
          </a:p>
        </p:txBody>
      </p:sp>
    </p:spTree>
    <p:extLst>
      <p:ext uri="{BB962C8B-B14F-4D97-AF65-F5344CB8AC3E}">
        <p14:creationId xmlns:p14="http://schemas.microsoft.com/office/powerpoint/2010/main" val="223231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2350763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Capability Maturity Model Integration (CMMI) came from the security engineering world. We will covering it more in depth from that point of view in Chapter 10 , but this model is also used within organizations to help lay out a pathway of how incremental improvement can take place. While we know that we constantly need to make our security program better, it is not always easy to accomplish because “better” is a vague and </a:t>
            </a:r>
            <a:r>
              <a:rPr lang="en-US" dirty="0" err="1" smtClean="0"/>
              <a:t>nonquantifiable</a:t>
            </a:r>
            <a:r>
              <a:rPr lang="en-US" dirty="0" smtClean="0"/>
              <a:t> concept. The only way we can really improve is to know where we are starting from , where we need to go, and the steps we need to take in between. Every security program has a maturity level, which is illustrated in Figure 2-7 . Each maturity level within this CMMI model represents an evolutionary stage. Some security programs are chaotic, ad hoc, unpredictable, and usually insecure. Some security programs have documentation created, but the actual processes are not taking place. Some security programs are quite evolved, streamlined, efficient, and effective.</a:t>
            </a:r>
          </a:p>
          <a:p>
            <a:endParaRPr lang="en-US" dirty="0" smtClean="0"/>
          </a:p>
          <a:p>
            <a:r>
              <a:rPr lang="en-US" dirty="0" smtClean="0"/>
              <a:t>Harris, Shon (2012-11-08). CISSP All-in-One Exam Guide, 6th Edition (Kindle Locations 1728-1735).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45</a:t>
            </a:fld>
            <a:endParaRPr lang="en-US"/>
          </a:p>
        </p:txBody>
      </p:sp>
    </p:spTree>
    <p:extLst>
      <p:ext uri="{BB962C8B-B14F-4D97-AF65-F5344CB8AC3E}">
        <p14:creationId xmlns:p14="http://schemas.microsoft.com/office/powerpoint/2010/main" val="1277532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46</a:t>
            </a:fld>
            <a:endParaRPr lang="en-US"/>
          </a:p>
        </p:txBody>
      </p:sp>
    </p:spTree>
    <p:extLst>
      <p:ext uri="{BB962C8B-B14F-4D97-AF65-F5344CB8AC3E}">
        <p14:creationId xmlns:p14="http://schemas.microsoft.com/office/powerpoint/2010/main" val="3150300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ADE49C6-E074-4E50-B55A-677495173CC3}" type="slidenum">
              <a:rPr lang="es-ES" altLang="en-US"/>
              <a:pPr eaLnBrk="1" hangingPunct="1"/>
              <a:t>47</a:t>
            </a:fld>
            <a:endParaRPr lang="es-ES" altLang="en-US"/>
          </a:p>
        </p:txBody>
      </p:sp>
    </p:spTree>
    <p:extLst>
      <p:ext uri="{BB962C8B-B14F-4D97-AF65-F5344CB8AC3E}">
        <p14:creationId xmlns:p14="http://schemas.microsoft.com/office/powerpoint/2010/main" val="498678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6092B3A-DA4A-41AF-9BB7-7CC149131FDB}" type="slidenum">
              <a:rPr lang="es-ES" altLang="en-US"/>
              <a:pPr eaLnBrk="1" hangingPunct="1"/>
              <a:t>49</a:t>
            </a:fld>
            <a:endParaRPr lang="es-E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39146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F4CF248-F829-435C-8BD8-0107CE6B1A0F}" type="slidenum">
              <a:rPr lang="es-ES" altLang="en-US"/>
              <a:pPr eaLnBrk="1" hangingPunct="1"/>
              <a:t>64</a:t>
            </a:fld>
            <a:endParaRPr lang="es-ES" altLang="en-US"/>
          </a:p>
        </p:txBody>
      </p:sp>
    </p:spTree>
    <p:extLst>
      <p:ext uri="{BB962C8B-B14F-4D97-AF65-F5344CB8AC3E}">
        <p14:creationId xmlns:p14="http://schemas.microsoft.com/office/powerpoint/2010/main" val="1788564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Considering the general stakeholder needs for a cloud program (COBIT 5 chapter 1, </a:t>
            </a:r>
          </a:p>
          <a:p>
            <a:r>
              <a:rPr lang="en-US" dirty="0" smtClean="0"/>
              <a:t>compliance with relevant laws, regulations, contractual agreements and internal policies </a:t>
            </a:r>
          </a:p>
          <a:p>
            <a:r>
              <a:rPr lang="en-US" dirty="0" smtClean="0"/>
              <a:t>to protect information confidentiality, integrity and availability), it is fair to identify </a:t>
            </a:r>
          </a:p>
          <a:p>
            <a:r>
              <a:rPr lang="en-US" dirty="0" smtClean="0"/>
              <a:t>enterprise goals EG01, EG03, EG04, EG08 and EG10 in figure 15 as particularly </a:t>
            </a:r>
          </a:p>
          <a:p>
            <a:r>
              <a:rPr lang="en-US" dirty="0" smtClean="0"/>
              <a:t>important in a cloud environment. The example drawing in figure 15 demonstrates </a:t>
            </a:r>
          </a:p>
          <a:p>
            <a:r>
              <a:rPr lang="en-US" dirty="0" smtClean="0"/>
              <a:t>the correlation between cloud enterprise goals, IT goals and the COBIT 5 processes </a:t>
            </a:r>
          </a:p>
          <a:p>
            <a:r>
              <a:rPr lang="en-US" dirty="0" smtClean="0"/>
              <a:t>that must be implemented in a mature way to ensure the achievement of the goals. It is </a:t>
            </a:r>
          </a:p>
          <a:p>
            <a:r>
              <a:rPr lang="en-US" dirty="0" smtClean="0"/>
              <a:t>expanded in figure 16.</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65</a:t>
            </a:fld>
            <a:endParaRPr lang="en-US"/>
          </a:p>
        </p:txBody>
      </p:sp>
    </p:spTree>
    <p:extLst>
      <p:ext uri="{BB962C8B-B14F-4D97-AF65-F5344CB8AC3E}">
        <p14:creationId xmlns:p14="http://schemas.microsoft.com/office/powerpoint/2010/main" val="597304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Program Development No organization is going to put all the previously listed items (ISO/ IEC 27000, COSO, Zachman, SABSA, </a:t>
            </a:r>
            <a:r>
              <a:rPr lang="en-US" dirty="0" err="1" smtClean="0"/>
              <a:t>CobiT</a:t>
            </a:r>
            <a:r>
              <a:rPr lang="en-US" dirty="0" smtClean="0"/>
              <a:t>, NIST 800-53, ITIL, Six Sigma, CMMI) in place. But it is a good toolbox of things you can pull from, and you will find some fit the organization you work in better than others. You will also find that as your organization’s security program matures, you will see more clearly where these various standards, frameworks, and management components come into play. </a:t>
            </a:r>
          </a:p>
          <a:p>
            <a:endParaRPr lang="en-US" dirty="0" smtClean="0"/>
          </a:p>
          <a:p>
            <a:r>
              <a:rPr lang="en-US" dirty="0" smtClean="0"/>
              <a:t>While these items are separate and distinct, there are basic things that need to be built in for any security program and its corresponding controls . This is because the basic tenets of security are universal no matter if they are being deployed in a corporation, government agency, business, school, or nonprofit organization. Each entity is made up of people, processes, data, and technology and each of these things needs to be protected.</a:t>
            </a:r>
          </a:p>
          <a:p>
            <a:endParaRPr lang="en-US" dirty="0" smtClean="0"/>
          </a:p>
          <a:p>
            <a:r>
              <a:rPr lang="en-US" dirty="0" smtClean="0"/>
              <a:t>Harris, Shon (2012-11-08). CISSP All-in-One Exam Guide, 6th Edition (Kindle Locations 1738-1744).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76</a:t>
            </a:fld>
            <a:endParaRPr lang="en-US"/>
          </a:p>
        </p:txBody>
      </p:sp>
    </p:spTree>
    <p:extLst>
      <p:ext uri="{BB962C8B-B14F-4D97-AF65-F5344CB8AC3E}">
        <p14:creationId xmlns:p14="http://schemas.microsoft.com/office/powerpoint/2010/main" val="3123050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77</a:t>
            </a:fld>
            <a:endParaRPr lang="en-US"/>
          </a:p>
        </p:txBody>
      </p:sp>
    </p:spTree>
    <p:extLst>
      <p:ext uri="{BB962C8B-B14F-4D97-AF65-F5344CB8AC3E}">
        <p14:creationId xmlns:p14="http://schemas.microsoft.com/office/powerpoint/2010/main" val="918909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NIST developed a risk methodology, which is published in their SP 800-30 document. This NIST methodology is named a “Risk Management Guide for Information Technology Systems” and is considered a U.S. federal government standard. It is specific to IT threats and how they relate to information security risks. It lays out the following steps: • System characterization • Threat identification • Vulnerability identification • Control analysis • Likelihood determination • Impact analysis • Risk determination • Control recommendations • Results documentation</a:t>
            </a:r>
          </a:p>
          <a:p>
            <a:endParaRPr lang="en-US" dirty="0" smtClean="0"/>
          </a:p>
          <a:p>
            <a:r>
              <a:rPr lang="en-US" dirty="0" smtClean="0"/>
              <a:t>Harris, Shon (2012-11-08). CISSP All-in-One Exam Guide, 6th Edition (Kindle Locations 2060-2065).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96</a:t>
            </a:fld>
            <a:endParaRPr lang="en-US"/>
          </a:p>
        </p:txBody>
      </p:sp>
    </p:spTree>
    <p:extLst>
      <p:ext uri="{BB962C8B-B14F-4D97-AF65-F5344CB8AC3E}">
        <p14:creationId xmlns:p14="http://schemas.microsoft.com/office/powerpoint/2010/main" val="3979755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 A security program should address issues from a strategic, tactical, and operational view, as shown in Figure 2-17 . The security program should be integrated at every level of the enterprise’s architecture. Security management embodies the administrative and procedural activities necessary to support and protect information and company assets throughout the enterprise. It includes development and enforcement of security policies and their supporting mechanisms: procedures, standards, baselines, and guidelines. It encompasses enterprise security development, risk management, proper countermeasure selection and implementation, governance, and performance measurement.</a:t>
            </a:r>
          </a:p>
          <a:p>
            <a:endParaRPr lang="en-US" dirty="0" smtClean="0"/>
          </a:p>
          <a:p>
            <a:r>
              <a:rPr lang="en-US" dirty="0" smtClean="0"/>
              <a:t>Harris, Shon (2012-11-08). CISSP All-in-One Exam Guide, 6th Edition (Kindle Locations 3167-3172). McGraw-Hill Education. </a:t>
            </a:r>
            <a:r>
              <a:rPr lang="en-US" smtClean="0"/>
              <a:t>Kindle Edition. </a:t>
            </a:r>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189</a:t>
            </a:fld>
            <a:endParaRPr lang="en-US"/>
          </a:p>
        </p:txBody>
      </p:sp>
    </p:spTree>
    <p:extLst>
      <p:ext uri="{BB962C8B-B14F-4D97-AF65-F5344CB8AC3E}">
        <p14:creationId xmlns:p14="http://schemas.microsoft.com/office/powerpoint/2010/main" val="363357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3308506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192</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193</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Casino</a:t>
            </a:r>
          </a:p>
          <a:p>
            <a:endParaRPr lang="en-US" dirty="0" smtClean="0"/>
          </a:p>
          <a:p>
            <a:endParaRPr lang="en-US" dirty="0" smtClean="0"/>
          </a:p>
          <a:p>
            <a:r>
              <a:rPr lang="en-US" dirty="0" smtClean="0"/>
              <a:t>Casino was discovered in 1991, and it infects .COM programs, particularly COMMAND.COM. It is believed to have been written in Malta. When an infected executable is run, Casino installs itself quietly at the top of the PC's memory.</a:t>
            </a:r>
          </a:p>
          <a:p>
            <a:endParaRPr lang="en-US" dirty="0" smtClean="0"/>
          </a:p>
          <a:p>
            <a:r>
              <a:rPr lang="en-US" dirty="0" smtClean="0"/>
              <a:t>On January 15, April 15, and August 15, Casino will copy the hard drive's file system table into memory, delete the table from the disk, and force the user to play a slot machine game. If you hit the jackpot, the table is written back to the drive, so you get to keep your data intact. If you lose, Casino writes garbage to the file allocation table, destroying the file system unless you somehow manage to piece it back together with recovery tools.</a:t>
            </a:r>
          </a:p>
          <a:p>
            <a:endParaRPr lang="en-US" dirty="0" smtClean="0"/>
          </a:p>
          <a:p>
            <a:r>
              <a:rPr lang="en-US" dirty="0" smtClean="0"/>
              <a:t>Skynet</a:t>
            </a:r>
          </a:p>
          <a:p>
            <a:endParaRPr lang="en-US" dirty="0" smtClean="0"/>
          </a:p>
          <a:p>
            <a:endParaRPr lang="en-US" dirty="0" smtClean="0"/>
          </a:p>
          <a:p>
            <a:r>
              <a:rPr lang="en-US" dirty="0" smtClean="0"/>
              <a:t>Skynet was developed in China and discovered in 1994. it infects programs, and stays resident in memory. When an infected .COM file is run, Skynet is triggered: it takes over the PC, displays a message reference kickass 1990s sci-fi flick The Terminator, and then slow your computer down – or make it randomly hang. Annoying if you're trying to get work done.</a:t>
            </a:r>
          </a:p>
          <a:p>
            <a:endParaRPr lang="en-US" dirty="0" smtClean="0"/>
          </a:p>
          <a:p>
            <a:r>
              <a:rPr lang="en-US" dirty="0" smtClean="0"/>
              <a:t>Hydra II</a:t>
            </a:r>
          </a:p>
          <a:p>
            <a:endParaRPr lang="en-US" dirty="0" smtClean="0"/>
          </a:p>
          <a:p>
            <a:endParaRPr lang="en-US" dirty="0" smtClean="0"/>
          </a:p>
          <a:p>
            <a:r>
              <a:rPr lang="en-US" dirty="0" smtClean="0"/>
              <a:t>This is a classic old-school virus that would take over your screen and make all the letters and symbols swirl and cavort until there's nothing left on the display except a black oblivion – a terrifying experience if you're putting the finishing touches to an important document. The Hydra family of malware was discovered in 1991, and it infects .COM files. It doesn't do anything except replicate and fuel the imagination of Hollywood screenwriters.</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6</a:t>
            </a:fld>
            <a:endParaRPr lang="en-US"/>
          </a:p>
        </p:txBody>
      </p:sp>
    </p:spTree>
    <p:extLst>
      <p:ext uri="{BB962C8B-B14F-4D97-AF65-F5344CB8AC3E}">
        <p14:creationId xmlns:p14="http://schemas.microsoft.com/office/powerpoint/2010/main" val="3479830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7</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9</a:t>
            </a:fld>
            <a:endParaRPr lang="en-US"/>
          </a:p>
        </p:txBody>
      </p:sp>
    </p:spTree>
    <p:extLst>
      <p:ext uri="{BB962C8B-B14F-4D97-AF65-F5344CB8AC3E}">
        <p14:creationId xmlns:p14="http://schemas.microsoft.com/office/powerpoint/2010/main" val="62851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Security terminology and principles • Protection control types • Security frameworks, models, standards, and best practices • Security enterprise architecture • Risk management • Security documentation • Information classification and protection • Security awareness training • Security governance</a:t>
            </a:r>
          </a:p>
          <a:p>
            <a:endParaRPr lang="en-US" smtClean="0"/>
          </a:p>
          <a:p>
            <a:r>
              <a:rPr lang="en-US" smtClean="0"/>
              <a:t>Harris, Shon (2012-11-08). CISSP All-in-One Exam Guide, 6th Edition (Kindle Locations 1007-1011).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12</a:t>
            </a:fld>
            <a:endParaRPr lang="en-US"/>
          </a:p>
        </p:txBody>
      </p:sp>
    </p:spTree>
    <p:extLst>
      <p:ext uri="{BB962C8B-B14F-4D97-AF65-F5344CB8AC3E}">
        <p14:creationId xmlns:p14="http://schemas.microsoft.com/office/powerpoint/2010/main" val="3022385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a:t>
            </a:fld>
            <a:endParaRPr lang="en-US"/>
          </a:p>
        </p:txBody>
      </p:sp>
    </p:spTree>
    <p:extLst>
      <p:ext uri="{BB962C8B-B14F-4D97-AF65-F5344CB8AC3E}">
        <p14:creationId xmlns:p14="http://schemas.microsoft.com/office/powerpoint/2010/main" val="3480799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295400"/>
            <a:ext cx="40386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295400"/>
            <a:ext cx="40386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ssion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629428"/>
            <a:ext cx="8991600" cy="49294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735" r="5965"/>
          <a:stretch/>
        </p:blipFill>
        <p:spPr bwMode="auto">
          <a:xfrm>
            <a:off x="0" y="1102407"/>
            <a:ext cx="9144000" cy="505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44991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9" r:id="rId6"/>
    <p:sldLayoutId id="2147483698" r:id="rId7"/>
    <p:sldLayoutId id="2147483679" r:id="rId8"/>
    <p:sldLayoutId id="2147483695" r:id="rId9"/>
    <p:sldLayoutId id="2147483681" r:id="rId10"/>
    <p:sldLayoutId id="2147483682" r:id="rId11"/>
    <p:sldLayoutId id="2147483680" r:id="rId12"/>
    <p:sldLayoutId id="2147483696" r:id="rId13"/>
    <p:sldLayoutId id="2147483685" r:id="rId14"/>
    <p:sldLayoutId id="2147483686" r:id="rId15"/>
    <p:sldLayoutId id="2147483687" r:id="rId16"/>
    <p:sldLayoutId id="2147483688" r:id="rId17"/>
    <p:sldLayoutId id="2147483689" r:id="rId18"/>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Session </a:t>
            </a:r>
            <a:r>
              <a:rPr lang="en-US" dirty="0" smtClean="0"/>
              <a:t>06 </a:t>
            </a:r>
            <a:r>
              <a:rPr lang="en-US" dirty="0" smtClean="0"/>
              <a:t>– GRC</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a:t>
            </a:fld>
            <a:endParaRPr lang="en-US" dirty="0"/>
          </a:p>
        </p:txBody>
      </p:sp>
      <p:sp>
        <p:nvSpPr>
          <p:cNvPr id="5" name="Title 4"/>
          <p:cNvSpPr>
            <a:spLocks noGrp="1"/>
          </p:cNvSpPr>
          <p:nvPr>
            <p:ph type="title"/>
          </p:nvPr>
        </p:nvSpPr>
        <p:spPr/>
        <p:txBody>
          <a:bodyPr/>
          <a:lstStyle/>
          <a:p>
            <a:r>
              <a:rPr lang="en-US" dirty="0" smtClean="0"/>
              <a:t>Wait… Before We Get Started…</a:t>
            </a:r>
            <a:endParaRPr lang="en-US" dirty="0"/>
          </a:p>
        </p:txBody>
      </p:sp>
      <p:sp>
        <p:nvSpPr>
          <p:cNvPr id="8" name="Content Placeholder 7"/>
          <p:cNvSpPr>
            <a:spLocks noGrp="1"/>
          </p:cNvSpPr>
          <p:nvPr>
            <p:ph idx="1"/>
          </p:nvPr>
        </p:nvSpPr>
        <p:spPr/>
        <p:txBody>
          <a:bodyPr/>
          <a:lstStyle/>
          <a:p>
            <a:endParaRPr lang="en-US" dirty="0" smtClean="0"/>
          </a:p>
          <a:p>
            <a:r>
              <a:rPr lang="en-US" dirty="0" smtClean="0"/>
              <a:t>Note on Review…</a:t>
            </a:r>
            <a:endParaRPr lang="en-US" dirty="0"/>
          </a:p>
          <a:p>
            <a:r>
              <a:rPr lang="en-US" dirty="0" smtClean="0"/>
              <a:t>Note on Materials…</a:t>
            </a:r>
            <a:endParaRPr lang="en-US" dirty="0"/>
          </a:p>
        </p:txBody>
      </p:sp>
    </p:spTree>
    <p:extLst>
      <p:ext uri="{BB962C8B-B14F-4D97-AF65-F5344CB8AC3E}">
        <p14:creationId xmlns:p14="http://schemas.microsoft.com/office/powerpoint/2010/main" val="2182860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mtClean="0"/>
              <a:t>Information Risk management</a:t>
            </a:r>
          </a:p>
        </p:txBody>
      </p:sp>
      <p:sp>
        <p:nvSpPr>
          <p:cNvPr id="35843" name="Rectangle 3"/>
          <p:cNvSpPr>
            <a:spLocks noGrp="1" noChangeArrowheads="1"/>
          </p:cNvSpPr>
          <p:nvPr>
            <p:ph idx="1"/>
          </p:nvPr>
        </p:nvSpPr>
        <p:spPr/>
        <p:txBody>
          <a:bodyPr/>
          <a:lstStyle/>
          <a:p>
            <a:r>
              <a:rPr lang="en-US" dirty="0" smtClean="0"/>
              <a:t>IRM is </a:t>
            </a:r>
            <a:r>
              <a:rPr lang="en-US" b="1" dirty="0" smtClean="0"/>
              <a:t>ultimately</a:t>
            </a:r>
            <a:r>
              <a:rPr lang="en-US" dirty="0" smtClean="0"/>
              <a:t> the responsibility of </a:t>
            </a:r>
            <a:r>
              <a:rPr lang="en-US" b="1" dirty="0" smtClean="0"/>
              <a:t>management</a:t>
            </a:r>
            <a:r>
              <a:rPr lang="en-US" dirty="0" smtClean="0"/>
              <a:t> * </a:t>
            </a:r>
          </a:p>
          <a:p>
            <a:r>
              <a:rPr lang="en-US" dirty="0" smtClean="0"/>
              <a:t>All organizations should have an IRM policy.</a:t>
            </a:r>
          </a:p>
          <a:p>
            <a:r>
              <a:rPr lang="en-US" dirty="0" smtClean="0"/>
              <a:t>The IRM policy should support the organizations mission.</a:t>
            </a:r>
          </a:p>
          <a:p>
            <a:r>
              <a:rPr lang="en-US" dirty="0" smtClean="0"/>
              <a:t>All organizations should have an IRM team.</a:t>
            </a:r>
          </a:p>
          <a:p>
            <a:r>
              <a:rPr lang="en-US" dirty="0" smtClean="0"/>
              <a:t>IRM should be a subset of the companies total Risk Management Policy.</a:t>
            </a:r>
          </a:p>
        </p:txBody>
      </p:sp>
    </p:spTree>
    <p:extLst>
      <p:ext uri="{BB962C8B-B14F-4D97-AF65-F5344CB8AC3E}">
        <p14:creationId xmlns:p14="http://schemas.microsoft.com/office/powerpoint/2010/main" val="11447902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IRM</a:t>
            </a:r>
          </a:p>
        </p:txBody>
      </p:sp>
      <p:sp>
        <p:nvSpPr>
          <p:cNvPr id="36867" name="Rectangle 3"/>
          <p:cNvSpPr>
            <a:spLocks noGrp="1" noChangeArrowheads="1"/>
          </p:cNvSpPr>
          <p:nvPr>
            <p:ph idx="1"/>
          </p:nvPr>
        </p:nvSpPr>
        <p:spPr>
          <a:xfrm>
            <a:off x="152400" y="1447800"/>
            <a:ext cx="8839200" cy="5181600"/>
          </a:xfrm>
        </p:spPr>
        <p:txBody>
          <a:bodyPr/>
          <a:lstStyle/>
          <a:p>
            <a:pPr eaLnBrk="1" hangingPunct="1"/>
            <a:endParaRPr lang="en-US" dirty="0" smtClean="0"/>
          </a:p>
          <a:p>
            <a:pPr eaLnBrk="1" hangingPunct="1"/>
            <a:endParaRPr lang="en-US" dirty="0" smtClean="0"/>
          </a:p>
          <a:p>
            <a:pPr eaLnBrk="1" hangingPunct="1"/>
            <a:endParaRPr lang="en-US" dirty="0" smtClean="0"/>
          </a:p>
          <a:p>
            <a:pPr eaLnBrk="1" hangingPunct="1">
              <a:buFontTx/>
              <a:buNone/>
            </a:pPr>
            <a:r>
              <a:rPr lang="en-US" dirty="0" smtClean="0"/>
              <a:t>Goal of IRM is to ensure the company is protected in the most </a:t>
            </a:r>
            <a:r>
              <a:rPr lang="en-US" b="1" dirty="0" smtClean="0"/>
              <a:t>cost effective</a:t>
            </a:r>
            <a:r>
              <a:rPr lang="en-US" dirty="0" smtClean="0"/>
              <a:t> manner!</a:t>
            </a:r>
          </a:p>
          <a:p>
            <a:pPr eaLnBrk="1" hangingPunct="1"/>
            <a:endParaRPr lang="en-US" dirty="0" smtClean="0"/>
          </a:p>
        </p:txBody>
      </p:sp>
    </p:spTree>
    <p:extLst>
      <p:ext uri="{BB962C8B-B14F-4D97-AF65-F5344CB8AC3E}">
        <p14:creationId xmlns:p14="http://schemas.microsoft.com/office/powerpoint/2010/main" val="320118462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smtClean="0"/>
              <a:t>Countermeasure or Safeguard</a:t>
            </a:r>
          </a:p>
        </p:txBody>
      </p:sp>
      <p:sp>
        <p:nvSpPr>
          <p:cNvPr id="43011" name="Rectangle 3"/>
          <p:cNvSpPr>
            <a:spLocks noGrp="1" noChangeArrowheads="1"/>
          </p:cNvSpPr>
          <p:nvPr>
            <p:ph idx="1"/>
          </p:nvPr>
        </p:nvSpPr>
        <p:spPr/>
        <p:txBody>
          <a:bodyPr/>
          <a:lstStyle/>
          <a:p>
            <a:pPr>
              <a:buFontTx/>
              <a:buNone/>
            </a:pPr>
            <a:r>
              <a:rPr lang="en-US" smtClean="0"/>
              <a:t>Some control or countermeasure put into place to mitigate the potential risk. A countermeasure reduces the possibility that a threat agent will be able to exploit a vulnerability. </a:t>
            </a:r>
          </a:p>
          <a:p>
            <a:pPr>
              <a:buFontTx/>
              <a:buNone/>
            </a:pPr>
            <a:endParaRPr lang="en-US" smtClean="0"/>
          </a:p>
          <a:p>
            <a:r>
              <a:rPr lang="en-US" smtClean="0">
                <a:solidFill>
                  <a:srgbClr val="C00000"/>
                </a:solidFill>
              </a:rPr>
              <a:t>You can NEVER 100% safeguard something*</a:t>
            </a:r>
          </a:p>
        </p:txBody>
      </p:sp>
    </p:spTree>
    <p:extLst>
      <p:ext uri="{BB962C8B-B14F-4D97-AF65-F5344CB8AC3E}">
        <p14:creationId xmlns:p14="http://schemas.microsoft.com/office/powerpoint/2010/main" val="1961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ctrTitle"/>
          </p:nvPr>
        </p:nvSpPr>
        <p:spPr/>
        <p:txBody>
          <a:bodyPr/>
          <a:lstStyle/>
          <a:p>
            <a:pPr eaLnBrk="1" hangingPunct="1"/>
            <a:r>
              <a:rPr lang="en-US" smtClean="0"/>
              <a:t>Risk Analysis</a:t>
            </a:r>
          </a:p>
        </p:txBody>
      </p:sp>
    </p:spTree>
    <p:extLst>
      <p:ext uri="{BB962C8B-B14F-4D97-AF65-F5344CB8AC3E}">
        <p14:creationId xmlns:p14="http://schemas.microsoft.com/office/powerpoint/2010/main" val="55541527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Risk Analysis  </a:t>
            </a:r>
          </a:p>
        </p:txBody>
      </p:sp>
      <p:sp>
        <p:nvSpPr>
          <p:cNvPr id="51203" name="Rectangle 3"/>
          <p:cNvSpPr>
            <a:spLocks noGrp="1" noChangeArrowheads="1"/>
          </p:cNvSpPr>
          <p:nvPr>
            <p:ph idx="1"/>
          </p:nvPr>
        </p:nvSpPr>
        <p:spPr/>
        <p:txBody>
          <a:bodyPr/>
          <a:lstStyle/>
          <a:p>
            <a:pPr>
              <a:buFontTx/>
              <a:buNone/>
            </a:pPr>
            <a:r>
              <a:rPr lang="en-US" dirty="0" smtClean="0"/>
              <a:t>IRM team will need to analyze risk. But is risk analysis?</a:t>
            </a:r>
          </a:p>
          <a:p>
            <a:pPr lvl="1"/>
            <a:r>
              <a:rPr lang="en-US" dirty="0" smtClean="0"/>
              <a:t>A tool for risk management, which identifies assets, vulnerabilities and threats.</a:t>
            </a:r>
          </a:p>
          <a:p>
            <a:pPr lvl="1"/>
            <a:r>
              <a:rPr lang="en-US" dirty="0" smtClean="0"/>
              <a:t>Access possible damage and determine where to implement safeguards</a:t>
            </a:r>
          </a:p>
          <a:p>
            <a:pPr lvl="1">
              <a:buNone/>
            </a:pPr>
            <a:endParaRPr lang="en-US" dirty="0" smtClean="0"/>
          </a:p>
        </p:txBody>
      </p:sp>
    </p:spTree>
    <p:extLst>
      <p:ext uri="{BB962C8B-B14F-4D97-AF65-F5344CB8AC3E}">
        <p14:creationId xmlns:p14="http://schemas.microsoft.com/office/powerpoint/2010/main" val="10073722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Risk Analysis Goals  </a:t>
            </a:r>
          </a:p>
        </p:txBody>
      </p:sp>
      <p:sp>
        <p:nvSpPr>
          <p:cNvPr id="53251" name="Rectangle 3"/>
          <p:cNvSpPr>
            <a:spLocks noGrp="1" noChangeArrowheads="1"/>
          </p:cNvSpPr>
          <p:nvPr>
            <p:ph idx="1"/>
          </p:nvPr>
        </p:nvSpPr>
        <p:spPr/>
        <p:txBody>
          <a:bodyPr/>
          <a:lstStyle/>
          <a:p>
            <a:r>
              <a:rPr lang="en-US" dirty="0" smtClean="0"/>
              <a:t>Identify assets and their values</a:t>
            </a:r>
          </a:p>
          <a:p>
            <a:r>
              <a:rPr lang="en-US" dirty="0" smtClean="0"/>
              <a:t>Identify Vulnerabilities and threats</a:t>
            </a:r>
          </a:p>
          <a:p>
            <a:r>
              <a:rPr lang="en-US" dirty="0" smtClean="0"/>
              <a:t>Quantify the probability of damage and cost of damage</a:t>
            </a:r>
          </a:p>
          <a:p>
            <a:r>
              <a:rPr lang="en-US" dirty="0" smtClean="0"/>
              <a:t>Implement </a:t>
            </a:r>
            <a:r>
              <a:rPr lang="en-US" b="1" dirty="0" smtClean="0"/>
              <a:t>cost effective</a:t>
            </a:r>
            <a:r>
              <a:rPr lang="en-US" dirty="0" smtClean="0"/>
              <a:t> countermeasures!</a:t>
            </a:r>
          </a:p>
          <a:p>
            <a:r>
              <a:rPr lang="en-US" dirty="0" smtClean="0">
                <a:solidFill>
                  <a:srgbClr val="00B050"/>
                </a:solidFill>
              </a:rPr>
              <a:t>ULTIMATE GOAL </a:t>
            </a:r>
            <a:r>
              <a:rPr lang="en-US" dirty="0" smtClean="0"/>
              <a:t>is to be cost effective. </a:t>
            </a:r>
          </a:p>
          <a:p>
            <a:pPr lvl="1"/>
            <a:r>
              <a:rPr lang="en-US" dirty="0" smtClean="0"/>
              <a:t>What does that mean exactly?</a:t>
            </a:r>
          </a:p>
        </p:txBody>
      </p:sp>
    </p:spTree>
    <p:extLst>
      <p:ext uri="{BB962C8B-B14F-4D97-AF65-F5344CB8AC3E}">
        <p14:creationId xmlns:p14="http://schemas.microsoft.com/office/powerpoint/2010/main" val="25968153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dirty="0" smtClean="0"/>
              <a:t>Value of information and assets?  </a:t>
            </a:r>
          </a:p>
        </p:txBody>
      </p:sp>
      <p:sp>
        <p:nvSpPr>
          <p:cNvPr id="54275" name="Rectangle 3"/>
          <p:cNvSpPr>
            <a:spLocks noGrp="1" noChangeArrowheads="1"/>
          </p:cNvSpPr>
          <p:nvPr>
            <p:ph idx="1"/>
          </p:nvPr>
        </p:nvSpPr>
        <p:spPr/>
        <p:txBody>
          <a:bodyPr/>
          <a:lstStyle/>
          <a:p>
            <a:pPr>
              <a:buFontTx/>
              <a:buNone/>
            </a:pPr>
            <a:r>
              <a:rPr lang="en-US" dirty="0" smtClean="0"/>
              <a:t>It is important to understand an assets value if you plan on doing risk analysis. So what is something worth?</a:t>
            </a:r>
          </a:p>
          <a:p>
            <a:pPr lvl="1"/>
            <a:endParaRPr lang="en-US" dirty="0" smtClean="0"/>
          </a:p>
          <a:p>
            <a:pPr>
              <a:buFontTx/>
              <a:buNone/>
            </a:pPr>
            <a:r>
              <a:rPr lang="en-US" dirty="0" smtClean="0"/>
              <a:t>Note value can be measured both quantitatively and qualitatively</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267111426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2 types of analysis</a:t>
            </a:r>
          </a:p>
        </p:txBody>
      </p:sp>
      <p:sp>
        <p:nvSpPr>
          <p:cNvPr id="55299" name="Rectangle 3"/>
          <p:cNvSpPr>
            <a:spLocks noGrp="1" noChangeArrowheads="1"/>
          </p:cNvSpPr>
          <p:nvPr>
            <p:ph idx="1"/>
          </p:nvPr>
        </p:nvSpPr>
        <p:spPr/>
        <p:txBody>
          <a:bodyPr/>
          <a:lstStyle/>
          <a:p>
            <a:r>
              <a:rPr lang="en-US" smtClean="0"/>
              <a:t>Quantitative analysis </a:t>
            </a:r>
          </a:p>
          <a:p>
            <a:r>
              <a:rPr lang="en-US" smtClean="0"/>
              <a:t>Qualitative analysis</a:t>
            </a:r>
          </a:p>
          <a:p>
            <a:endParaRPr lang="en-US" smtClean="0"/>
          </a:p>
          <a:p>
            <a:endParaRPr lang="en-US" smtClean="0"/>
          </a:p>
          <a:p>
            <a:pPr>
              <a:buFontTx/>
              <a:buNone/>
            </a:pPr>
            <a:r>
              <a:rPr lang="en-US" smtClean="0"/>
              <a:t>Lets talk in detail about Qualitative vs. Quantitative specifically in the next couple slides</a:t>
            </a:r>
          </a:p>
        </p:txBody>
      </p:sp>
    </p:spTree>
    <p:extLst>
      <p:ext uri="{BB962C8B-B14F-4D97-AF65-F5344CB8AC3E}">
        <p14:creationId xmlns:p14="http://schemas.microsoft.com/office/powerpoint/2010/main" val="408439904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Quantitative Risk Analysis</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108</a:t>
            </a:fld>
            <a:endParaRPr lang="en-US" dirty="0"/>
          </a:p>
        </p:txBody>
      </p:sp>
    </p:spTree>
    <p:extLst>
      <p:ext uri="{BB962C8B-B14F-4D97-AF65-F5344CB8AC3E}">
        <p14:creationId xmlns:p14="http://schemas.microsoft.com/office/powerpoint/2010/main" val="34882271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dirty="0" smtClean="0"/>
              <a:t>Quantitative  </a:t>
            </a:r>
          </a:p>
        </p:txBody>
      </p:sp>
      <p:sp>
        <p:nvSpPr>
          <p:cNvPr id="54275" name="Rectangle 3"/>
          <p:cNvSpPr>
            <a:spLocks noGrp="1" noChangeArrowheads="1"/>
          </p:cNvSpPr>
          <p:nvPr>
            <p:ph idx="1"/>
          </p:nvPr>
        </p:nvSpPr>
        <p:spPr/>
        <p:txBody>
          <a:bodyPr/>
          <a:lstStyle/>
          <a:p>
            <a:pPr>
              <a:buFontTx/>
              <a:buNone/>
            </a:pPr>
            <a:r>
              <a:rPr lang="en-US" smtClean="0"/>
              <a:t>Quantitative analysis attempts to assign real values to all elements of the risk analysis process. Including</a:t>
            </a:r>
          </a:p>
          <a:p>
            <a:r>
              <a:rPr lang="en-US" smtClean="0"/>
              <a:t>Asset value</a:t>
            </a:r>
          </a:p>
          <a:p>
            <a:r>
              <a:rPr lang="en-US" smtClean="0"/>
              <a:t>Safeguards' costs</a:t>
            </a:r>
          </a:p>
          <a:p>
            <a:r>
              <a:rPr lang="en-US" smtClean="0"/>
              <a:t>Threat frequency</a:t>
            </a:r>
          </a:p>
          <a:p>
            <a:r>
              <a:rPr lang="en-US" smtClean="0"/>
              <a:t>Probability of incident</a:t>
            </a:r>
          </a:p>
          <a:p>
            <a:r>
              <a:rPr lang="en-US" smtClean="0"/>
              <a:t>(more)</a:t>
            </a:r>
          </a:p>
        </p:txBody>
      </p:sp>
    </p:spTree>
    <p:extLst>
      <p:ext uri="{BB962C8B-B14F-4D97-AF65-F5344CB8AC3E}">
        <p14:creationId xmlns:p14="http://schemas.microsoft.com/office/powerpoint/2010/main" val="2387191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r>
              <a:rPr lang="en-US" smtClean="0"/>
              <a:t>Chapter 3:</a:t>
            </a:r>
            <a:br>
              <a:rPr lang="en-US" smtClean="0"/>
            </a:br>
            <a:r>
              <a:rPr lang="en-US" smtClean="0"/>
              <a:t>Information Security and Risk Management</a:t>
            </a:r>
            <a:endParaRPr lang="en-US" dirty="0" smtClean="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835764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smtClean="0"/>
              <a:t>Quantitative Analysis  </a:t>
            </a:r>
          </a:p>
        </p:txBody>
      </p:sp>
      <p:sp>
        <p:nvSpPr>
          <p:cNvPr id="57347" name="Rectangle 3"/>
          <p:cNvSpPr>
            <a:spLocks noGrp="1" noChangeArrowheads="1"/>
          </p:cNvSpPr>
          <p:nvPr>
            <p:ph idx="1"/>
          </p:nvPr>
        </p:nvSpPr>
        <p:spPr/>
        <p:txBody>
          <a:bodyPr/>
          <a:lstStyle/>
          <a:p>
            <a:r>
              <a:rPr lang="en-US" smtClean="0"/>
              <a:t>Purely quantitative risk analysis is impossible as there are always unknown values, and there are always “qualitative” values. </a:t>
            </a:r>
          </a:p>
          <a:p>
            <a:pPr lvl="1"/>
            <a:r>
              <a:rPr lang="en-US" smtClean="0"/>
              <a:t>Examples?</a:t>
            </a:r>
          </a:p>
          <a:p>
            <a:r>
              <a:rPr lang="en-US" smtClean="0"/>
              <a:t>You can automate quantitative analysis with software and tools. These require tons of data to be collected though, as such require along time and effort to complete.</a:t>
            </a:r>
          </a:p>
        </p:txBody>
      </p:sp>
    </p:spTree>
    <p:extLst>
      <p:ext uri="{BB962C8B-B14F-4D97-AF65-F5344CB8AC3E}">
        <p14:creationId xmlns:p14="http://schemas.microsoft.com/office/powerpoint/2010/main" val="8692540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fontScale="90000"/>
          </a:bodyPr>
          <a:lstStyle/>
          <a:p>
            <a:r>
              <a:rPr lang="en-US" dirty="0" smtClean="0"/>
              <a:t>Overview of steps in a quantitative analysis</a:t>
            </a:r>
          </a:p>
        </p:txBody>
      </p:sp>
      <p:sp>
        <p:nvSpPr>
          <p:cNvPr id="58371" name="Rectangle 3"/>
          <p:cNvSpPr>
            <a:spLocks noGrp="1" noChangeArrowheads="1"/>
          </p:cNvSpPr>
          <p:nvPr>
            <p:ph idx="1"/>
          </p:nvPr>
        </p:nvSpPr>
        <p:spPr/>
        <p:txBody>
          <a:bodyPr/>
          <a:lstStyle/>
          <a:p>
            <a:pPr marL="514350" indent="-514350">
              <a:buFontTx/>
              <a:buAutoNum type="arabicPeriod"/>
            </a:pPr>
            <a:r>
              <a:rPr lang="en-US" dirty="0" smtClean="0"/>
              <a:t>Assign value to an asset</a:t>
            </a:r>
          </a:p>
          <a:p>
            <a:pPr marL="514350" indent="-514350">
              <a:buFontTx/>
              <a:buAutoNum type="arabicPeriod"/>
            </a:pPr>
            <a:r>
              <a:rPr lang="en-US" dirty="0" smtClean="0"/>
              <a:t>Estimate potential loss for each asset and threat combination. (see SLE later)</a:t>
            </a:r>
          </a:p>
          <a:p>
            <a:pPr marL="514350" indent="-514350">
              <a:buFontTx/>
              <a:buAutoNum type="arabicPeriod"/>
            </a:pPr>
            <a:r>
              <a:rPr lang="en-US" dirty="0" smtClean="0"/>
              <a:t>Perform a threat analysis – determine the probability of each threat occurring.</a:t>
            </a:r>
          </a:p>
          <a:p>
            <a:pPr marL="514350" indent="-514350">
              <a:buFontTx/>
              <a:buAutoNum type="arabicPeriod"/>
            </a:pPr>
            <a:r>
              <a:rPr lang="en-US" dirty="0" smtClean="0"/>
              <a:t>Derive the Overall loss potential per threat per year.</a:t>
            </a:r>
          </a:p>
          <a:p>
            <a:pPr marL="514350" indent="-514350">
              <a:buFontTx/>
              <a:buAutoNum type="arabicPeriod"/>
            </a:pPr>
            <a:r>
              <a:rPr lang="en-US" dirty="0" smtClean="0"/>
              <a:t>Reduce, Transfer Avoid or Accept the Risk.</a:t>
            </a:r>
          </a:p>
          <a:p>
            <a:pPr marL="514350" indent="-514350"/>
            <a:endParaRPr lang="en-US" dirty="0" smtClean="0"/>
          </a:p>
          <a:p>
            <a:pPr marL="514350" indent="-514350"/>
            <a:endParaRPr lang="en-US" dirty="0" smtClean="0"/>
          </a:p>
        </p:txBody>
      </p:sp>
    </p:spTree>
    <p:extLst>
      <p:ext uri="{BB962C8B-B14F-4D97-AF65-F5344CB8AC3E}">
        <p14:creationId xmlns:p14="http://schemas.microsoft.com/office/powerpoint/2010/main" val="36009982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r>
              <a:rPr lang="en-US" dirty="0" smtClean="0"/>
              <a:t>Steps in Quantitative Analysis  </a:t>
            </a:r>
          </a:p>
        </p:txBody>
      </p:sp>
      <p:sp>
        <p:nvSpPr>
          <p:cNvPr id="59395" name="Rectangle 3"/>
          <p:cNvSpPr>
            <a:spLocks noGrp="1" noChangeArrowheads="1"/>
          </p:cNvSpPr>
          <p:nvPr>
            <p:ph idx="1"/>
          </p:nvPr>
        </p:nvSpPr>
        <p:spPr/>
        <p:txBody>
          <a:bodyPr/>
          <a:lstStyle/>
          <a:p>
            <a:endParaRPr lang="en-US" dirty="0" smtClean="0"/>
          </a:p>
          <a:p>
            <a:endParaRPr lang="en-US" dirty="0" smtClean="0"/>
          </a:p>
          <a:p>
            <a:endParaRPr lang="en-US" dirty="0" smtClean="0"/>
          </a:p>
          <a:p>
            <a:endParaRPr lang="en-US" dirty="0" smtClean="0"/>
          </a:p>
          <a:p>
            <a:pPr algn="ctr">
              <a:buNone/>
            </a:pPr>
            <a:r>
              <a:rPr lang="en-US" dirty="0" smtClean="0"/>
              <a:t>Now lets’ break each step out more</a:t>
            </a:r>
          </a:p>
          <a:p>
            <a:endParaRPr lang="en-US" dirty="0" smtClean="0"/>
          </a:p>
        </p:txBody>
      </p:sp>
    </p:spTree>
    <p:extLst>
      <p:ext uri="{BB962C8B-B14F-4D97-AF65-F5344CB8AC3E}">
        <p14:creationId xmlns:p14="http://schemas.microsoft.com/office/powerpoint/2010/main" val="3132068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a:bodyPr>
          <a:lstStyle/>
          <a:p>
            <a:r>
              <a:rPr lang="en-US" dirty="0" smtClean="0"/>
              <a:t>Step 1: Assign value to assets  </a:t>
            </a:r>
          </a:p>
        </p:txBody>
      </p:sp>
      <p:sp>
        <p:nvSpPr>
          <p:cNvPr id="58371" name="Rectangle 3"/>
          <p:cNvSpPr>
            <a:spLocks noGrp="1" noChangeArrowheads="1"/>
          </p:cNvSpPr>
          <p:nvPr>
            <p:ph idx="1"/>
          </p:nvPr>
        </p:nvSpPr>
        <p:spPr/>
        <p:txBody>
          <a:bodyPr/>
          <a:lstStyle/>
          <a:p>
            <a:pPr>
              <a:buFontTx/>
              <a:buNone/>
            </a:pPr>
            <a:r>
              <a:rPr lang="en-US" sz="2800" smtClean="0"/>
              <a:t>What is something worth?</a:t>
            </a:r>
          </a:p>
          <a:p>
            <a:r>
              <a:rPr lang="en-US" sz="2800" smtClean="0"/>
              <a:t>Cost to obtain</a:t>
            </a:r>
          </a:p>
          <a:p>
            <a:r>
              <a:rPr lang="en-US" sz="2800" smtClean="0"/>
              <a:t>Money an asset brings in</a:t>
            </a:r>
          </a:p>
          <a:p>
            <a:r>
              <a:rPr lang="en-US" sz="2800" smtClean="0"/>
              <a:t>Value to competitors</a:t>
            </a:r>
          </a:p>
          <a:p>
            <a:r>
              <a:rPr lang="en-US" sz="2800" smtClean="0"/>
              <a:t>Cost to re-create</a:t>
            </a:r>
          </a:p>
          <a:p>
            <a:r>
              <a:rPr lang="en-US" sz="2800" smtClean="0"/>
              <a:t>Legal liabilities </a:t>
            </a:r>
          </a:p>
          <a:p>
            <a:r>
              <a:rPr lang="en-US" sz="2800" smtClean="0"/>
              <a:t>Etc…</a:t>
            </a:r>
          </a:p>
          <a:p>
            <a:endParaRPr lang="en-US" sz="2800" smtClean="0"/>
          </a:p>
          <a:p>
            <a:pPr>
              <a:buFontTx/>
              <a:buNone/>
            </a:pPr>
            <a:r>
              <a:rPr lang="en-US" sz="2800" smtClean="0"/>
              <a:t>At the end of step one we must be able to assign a value to each asset.</a:t>
            </a:r>
          </a:p>
          <a:p>
            <a:endParaRPr lang="en-US" sz="2800" smtClean="0"/>
          </a:p>
        </p:txBody>
      </p:sp>
    </p:spTree>
    <p:extLst>
      <p:ext uri="{BB962C8B-B14F-4D97-AF65-F5344CB8AC3E}">
        <p14:creationId xmlns:p14="http://schemas.microsoft.com/office/powerpoint/2010/main" val="42710680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a:bodyPr>
          <a:lstStyle/>
          <a:p>
            <a:r>
              <a:rPr lang="en-US" dirty="0" smtClean="0"/>
              <a:t>Step 2: Estimate Loss Potential</a:t>
            </a:r>
          </a:p>
        </p:txBody>
      </p:sp>
      <p:sp>
        <p:nvSpPr>
          <p:cNvPr id="48131" name="Rectangle 3"/>
          <p:cNvSpPr>
            <a:spLocks noGrp="1" noChangeArrowheads="1"/>
          </p:cNvSpPr>
          <p:nvPr>
            <p:ph idx="1"/>
          </p:nvPr>
        </p:nvSpPr>
        <p:spPr/>
        <p:txBody>
          <a:bodyPr>
            <a:normAutofit/>
          </a:bodyPr>
          <a:lstStyle/>
          <a:p>
            <a:pPr>
              <a:buFontTx/>
              <a:buNone/>
            </a:pPr>
            <a:r>
              <a:rPr lang="en-US" sz="3000" dirty="0" smtClean="0"/>
              <a:t>For each asset/vulnerability combination we need how much an instance of damage would cost us.</a:t>
            </a:r>
          </a:p>
          <a:p>
            <a:r>
              <a:rPr lang="en-US" sz="3000" dirty="0" smtClean="0"/>
              <a:t>Physical damage</a:t>
            </a:r>
          </a:p>
          <a:p>
            <a:r>
              <a:rPr lang="en-US" sz="3000" dirty="0" smtClean="0"/>
              <a:t>Loss of productivity</a:t>
            </a:r>
          </a:p>
          <a:p>
            <a:r>
              <a:rPr lang="en-US" sz="3000" dirty="0" smtClean="0"/>
              <a:t>Cost of repairing</a:t>
            </a:r>
          </a:p>
          <a:p>
            <a:endParaRPr lang="en-US" sz="3000" dirty="0" smtClean="0"/>
          </a:p>
          <a:p>
            <a:pPr>
              <a:buFontTx/>
              <a:buNone/>
            </a:pPr>
            <a:r>
              <a:rPr lang="en-US" sz="3000" dirty="0" smtClean="0"/>
              <a:t>The expected percentage of damage of the total asset value is called the Exposure Factor (EF)</a:t>
            </a:r>
          </a:p>
          <a:p>
            <a:endParaRPr lang="en-US" sz="3000" dirty="0" smtClean="0"/>
          </a:p>
          <a:p>
            <a:endParaRPr lang="en-US" sz="3000" dirty="0" smtClean="0"/>
          </a:p>
          <a:p>
            <a:endParaRPr lang="en-US" sz="3000" dirty="0" smtClean="0"/>
          </a:p>
        </p:txBody>
      </p:sp>
    </p:spTree>
    <p:extLst>
      <p:ext uri="{BB962C8B-B14F-4D97-AF65-F5344CB8AC3E}">
        <p14:creationId xmlns:p14="http://schemas.microsoft.com/office/powerpoint/2010/main" val="356009945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normAutofit/>
          </a:bodyPr>
          <a:lstStyle/>
          <a:p>
            <a:r>
              <a:rPr lang="en-US" dirty="0" smtClean="0"/>
              <a:t>Step 2:Estimate Loss Potential</a:t>
            </a:r>
          </a:p>
        </p:txBody>
      </p:sp>
      <p:sp>
        <p:nvSpPr>
          <p:cNvPr id="48131" name="Rectangle 3"/>
          <p:cNvSpPr>
            <a:spLocks noGrp="1" noChangeArrowheads="1"/>
          </p:cNvSpPr>
          <p:nvPr>
            <p:ph idx="1"/>
          </p:nvPr>
        </p:nvSpPr>
        <p:spPr/>
        <p:txBody>
          <a:bodyPr>
            <a:normAutofit/>
          </a:bodyPr>
          <a:lstStyle/>
          <a:p>
            <a:pPr>
              <a:buFontTx/>
              <a:buNone/>
            </a:pPr>
            <a:r>
              <a:rPr lang="en-US" sz="3400" dirty="0" smtClean="0"/>
              <a:t>The expected percentage of damage of the total asset value is called the Exposure Factor (</a:t>
            </a:r>
            <a:r>
              <a:rPr lang="en-US" sz="3400" dirty="0" smtClean="0">
                <a:solidFill>
                  <a:srgbClr val="00B050"/>
                </a:solidFill>
              </a:rPr>
              <a:t>EF</a:t>
            </a:r>
            <a:r>
              <a:rPr lang="en-US" sz="3400" dirty="0" smtClean="0"/>
              <a:t>)*</a:t>
            </a:r>
          </a:p>
          <a:p>
            <a:pPr>
              <a:buFontTx/>
              <a:buNone/>
            </a:pPr>
            <a:endParaRPr lang="en-US" sz="3400" dirty="0" smtClean="0"/>
          </a:p>
          <a:p>
            <a:pPr>
              <a:buFontTx/>
              <a:buNone/>
            </a:pPr>
            <a:r>
              <a:rPr lang="en-US" sz="3400" dirty="0" smtClean="0"/>
              <a:t>Example:</a:t>
            </a:r>
          </a:p>
          <a:p>
            <a:pPr>
              <a:buFontTx/>
              <a:buNone/>
            </a:pPr>
            <a:r>
              <a:rPr lang="en-US" sz="3400" dirty="0" smtClean="0"/>
              <a:t>If you have a warehouse with $1,000,000 of value, and the threat is a fires, your fire suppression systems might stop a fire at </a:t>
            </a:r>
            <a:r>
              <a:rPr lang="en-US" sz="3400" dirty="0" smtClean="0">
                <a:solidFill>
                  <a:srgbClr val="00B050"/>
                </a:solidFill>
              </a:rPr>
              <a:t>25%</a:t>
            </a:r>
            <a:r>
              <a:rPr lang="en-US" sz="3400" dirty="0" smtClean="0"/>
              <a:t>, this is your </a:t>
            </a:r>
            <a:r>
              <a:rPr lang="en-US" sz="3400" dirty="0" smtClean="0">
                <a:solidFill>
                  <a:srgbClr val="00B050"/>
                </a:solidFill>
              </a:rPr>
              <a:t>EF</a:t>
            </a:r>
            <a:r>
              <a:rPr lang="en-US" sz="3400" dirty="0" smtClean="0"/>
              <a:t>.</a:t>
            </a:r>
          </a:p>
          <a:p>
            <a:endParaRPr lang="en-US" sz="3400" dirty="0" smtClean="0"/>
          </a:p>
          <a:p>
            <a:endParaRPr lang="en-US" sz="3400" dirty="0" smtClean="0"/>
          </a:p>
        </p:txBody>
      </p:sp>
    </p:spTree>
    <p:extLst>
      <p:ext uri="{BB962C8B-B14F-4D97-AF65-F5344CB8AC3E}">
        <p14:creationId xmlns:p14="http://schemas.microsoft.com/office/powerpoint/2010/main" val="332248112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a:bodyPr>
          <a:lstStyle/>
          <a:p>
            <a:r>
              <a:rPr lang="en-US" dirty="0" smtClean="0"/>
              <a:t>Step 2: Estimate Loss Potential</a:t>
            </a:r>
          </a:p>
        </p:txBody>
      </p:sp>
      <p:sp>
        <p:nvSpPr>
          <p:cNvPr id="49155" name="Rectangle 3"/>
          <p:cNvSpPr>
            <a:spLocks noGrp="1" noChangeArrowheads="1"/>
          </p:cNvSpPr>
          <p:nvPr>
            <p:ph idx="1"/>
          </p:nvPr>
        </p:nvSpPr>
        <p:spPr/>
        <p:txBody>
          <a:bodyPr>
            <a:normAutofit/>
          </a:bodyPr>
          <a:lstStyle/>
          <a:p>
            <a:pPr>
              <a:buFontTx/>
              <a:buNone/>
            </a:pPr>
            <a:r>
              <a:rPr lang="en-US" sz="3400" dirty="0" smtClean="0"/>
              <a:t>Once we have the EF we use it to  determine the Single Loss Expectancy (SLE) of an incident.</a:t>
            </a:r>
          </a:p>
          <a:p>
            <a:pPr>
              <a:buFontTx/>
              <a:buNone/>
            </a:pPr>
            <a:endParaRPr lang="en-US" sz="3400" b="1" dirty="0" smtClean="0"/>
          </a:p>
          <a:p>
            <a:pPr lvl="1">
              <a:buFontTx/>
              <a:buNone/>
            </a:pPr>
            <a:r>
              <a:rPr lang="en-US" sz="3000" b="1" dirty="0" smtClean="0">
                <a:solidFill>
                  <a:srgbClr val="FF0000"/>
                </a:solidFill>
              </a:rPr>
              <a:t>SLE</a:t>
            </a:r>
            <a:r>
              <a:rPr lang="en-US" sz="3000" dirty="0" smtClean="0"/>
              <a:t>= </a:t>
            </a:r>
            <a:r>
              <a:rPr lang="en-US" sz="3000" dirty="0" smtClean="0">
                <a:solidFill>
                  <a:srgbClr val="0070C0"/>
                </a:solidFill>
              </a:rPr>
              <a:t>asset value </a:t>
            </a:r>
            <a:r>
              <a:rPr lang="en-US" sz="3000" dirty="0" smtClean="0"/>
              <a:t>* </a:t>
            </a:r>
            <a:r>
              <a:rPr lang="en-US" sz="3000" dirty="0" smtClean="0">
                <a:solidFill>
                  <a:srgbClr val="00B050"/>
                </a:solidFill>
              </a:rPr>
              <a:t>EF</a:t>
            </a:r>
          </a:p>
        </p:txBody>
      </p:sp>
    </p:spTree>
    <p:extLst>
      <p:ext uri="{BB962C8B-B14F-4D97-AF65-F5344CB8AC3E}">
        <p14:creationId xmlns:p14="http://schemas.microsoft.com/office/powerpoint/2010/main" val="23907507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normAutofit/>
          </a:bodyPr>
          <a:lstStyle/>
          <a:p>
            <a:r>
              <a:rPr lang="en-US" dirty="0" smtClean="0"/>
              <a:t>Step 2: Estimate Loss Potential </a:t>
            </a:r>
          </a:p>
        </p:txBody>
      </p:sp>
      <p:sp>
        <p:nvSpPr>
          <p:cNvPr id="49155" name="Rectangle 3"/>
          <p:cNvSpPr>
            <a:spLocks noGrp="1" noChangeArrowheads="1"/>
          </p:cNvSpPr>
          <p:nvPr>
            <p:ph idx="1"/>
          </p:nvPr>
        </p:nvSpPr>
        <p:spPr/>
        <p:txBody>
          <a:bodyPr>
            <a:normAutofit/>
          </a:bodyPr>
          <a:lstStyle/>
          <a:p>
            <a:pPr>
              <a:buFontTx/>
              <a:buNone/>
            </a:pPr>
            <a:r>
              <a:rPr lang="en-US" sz="3400" dirty="0" smtClean="0"/>
              <a:t>In the warehouse / fire example</a:t>
            </a:r>
            <a:endParaRPr lang="en-US" sz="3400" b="1" dirty="0" smtClean="0"/>
          </a:p>
          <a:p>
            <a:pPr>
              <a:buFontTx/>
              <a:buNone/>
            </a:pPr>
            <a:endParaRPr lang="en-US" sz="3400" b="1" dirty="0" smtClean="0"/>
          </a:p>
          <a:p>
            <a:pPr lvl="1">
              <a:buFontTx/>
              <a:buNone/>
            </a:pPr>
            <a:r>
              <a:rPr lang="en-US" sz="3000" b="1" dirty="0" smtClean="0">
                <a:solidFill>
                  <a:srgbClr val="7030A0"/>
                </a:solidFill>
              </a:rPr>
              <a:t>SLE</a:t>
            </a:r>
            <a:r>
              <a:rPr lang="en-US" sz="3000" dirty="0" smtClean="0"/>
              <a:t>= </a:t>
            </a:r>
            <a:r>
              <a:rPr lang="en-US" sz="3000" dirty="0" smtClean="0">
                <a:solidFill>
                  <a:srgbClr val="00B0F0"/>
                </a:solidFill>
              </a:rPr>
              <a:t>asset value </a:t>
            </a:r>
            <a:r>
              <a:rPr lang="en-US" sz="3000" dirty="0" smtClean="0"/>
              <a:t>* </a:t>
            </a:r>
            <a:r>
              <a:rPr lang="en-US" sz="3000" dirty="0" smtClean="0">
                <a:solidFill>
                  <a:srgbClr val="00B050"/>
                </a:solidFill>
              </a:rPr>
              <a:t>EF</a:t>
            </a:r>
          </a:p>
          <a:p>
            <a:pPr lvl="2"/>
            <a:r>
              <a:rPr lang="en-US" sz="2600" dirty="0" smtClean="0">
                <a:solidFill>
                  <a:srgbClr val="00B0F0"/>
                </a:solidFill>
              </a:rPr>
              <a:t>asset value </a:t>
            </a:r>
            <a:r>
              <a:rPr lang="en-US" sz="2600" dirty="0" smtClean="0"/>
              <a:t>was </a:t>
            </a:r>
            <a:r>
              <a:rPr lang="en-US" sz="2600" dirty="0" smtClean="0">
                <a:solidFill>
                  <a:srgbClr val="00B0F0"/>
                </a:solidFill>
              </a:rPr>
              <a:t>$1,000,000</a:t>
            </a:r>
          </a:p>
          <a:p>
            <a:pPr lvl="2"/>
            <a:r>
              <a:rPr lang="en-US" sz="2600" dirty="0" smtClean="0">
                <a:solidFill>
                  <a:srgbClr val="00B050"/>
                </a:solidFill>
              </a:rPr>
              <a:t>EF</a:t>
            </a:r>
            <a:r>
              <a:rPr lang="en-US" sz="2600" dirty="0" smtClean="0"/>
              <a:t> was </a:t>
            </a:r>
            <a:r>
              <a:rPr lang="en-US" sz="2600" dirty="0" smtClean="0">
                <a:solidFill>
                  <a:srgbClr val="00B050"/>
                </a:solidFill>
              </a:rPr>
              <a:t>25% (.25)</a:t>
            </a:r>
          </a:p>
          <a:p>
            <a:pPr lvl="1">
              <a:buFontTx/>
              <a:buNone/>
            </a:pPr>
            <a:endParaRPr lang="en-US" sz="3000" dirty="0" smtClean="0"/>
          </a:p>
          <a:p>
            <a:pPr lvl="1">
              <a:buFontTx/>
              <a:buNone/>
            </a:pPr>
            <a:r>
              <a:rPr lang="en-US" sz="3000" b="1" dirty="0" smtClean="0">
                <a:solidFill>
                  <a:srgbClr val="7030A0"/>
                </a:solidFill>
              </a:rPr>
              <a:t>SLE</a:t>
            </a:r>
            <a:r>
              <a:rPr lang="en-US" sz="3000" dirty="0" smtClean="0"/>
              <a:t>= </a:t>
            </a:r>
            <a:r>
              <a:rPr lang="en-US" sz="3000" dirty="0" smtClean="0">
                <a:solidFill>
                  <a:srgbClr val="00B0F0"/>
                </a:solidFill>
              </a:rPr>
              <a:t>$1,000,000 </a:t>
            </a:r>
            <a:r>
              <a:rPr lang="en-US" sz="3000" dirty="0" smtClean="0"/>
              <a:t>*  </a:t>
            </a:r>
            <a:r>
              <a:rPr lang="en-US" sz="3000" dirty="0" smtClean="0">
                <a:solidFill>
                  <a:srgbClr val="00B050"/>
                </a:solidFill>
              </a:rPr>
              <a:t>.25 </a:t>
            </a:r>
          </a:p>
          <a:p>
            <a:pPr lvl="1">
              <a:buFontTx/>
              <a:buNone/>
            </a:pPr>
            <a:r>
              <a:rPr lang="en-US" sz="3000" b="1" dirty="0" smtClean="0">
                <a:solidFill>
                  <a:srgbClr val="7030A0"/>
                </a:solidFill>
              </a:rPr>
              <a:t>SLE</a:t>
            </a:r>
            <a:r>
              <a:rPr lang="en-US" sz="3000" dirty="0" smtClean="0"/>
              <a:t>= </a:t>
            </a:r>
            <a:r>
              <a:rPr lang="en-US" sz="3000" dirty="0" smtClean="0">
                <a:solidFill>
                  <a:srgbClr val="7030A0"/>
                </a:solidFill>
              </a:rPr>
              <a:t>$250,000</a:t>
            </a:r>
          </a:p>
          <a:p>
            <a:pPr lvl="1">
              <a:buFontTx/>
              <a:buNone/>
            </a:pPr>
            <a:endParaRPr lang="en-US" sz="3000" dirty="0" smtClean="0"/>
          </a:p>
          <a:p>
            <a:pPr lvl="1">
              <a:buFontTx/>
              <a:buNone/>
            </a:pPr>
            <a:endParaRPr lang="en-US" sz="3000" dirty="0" smtClean="0"/>
          </a:p>
        </p:txBody>
      </p:sp>
    </p:spTree>
    <p:extLst>
      <p:ext uri="{BB962C8B-B14F-4D97-AF65-F5344CB8AC3E}">
        <p14:creationId xmlns:p14="http://schemas.microsoft.com/office/powerpoint/2010/main" val="149755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a:bodyPr>
          <a:lstStyle/>
          <a:p>
            <a:r>
              <a:rPr lang="en-US" dirty="0" smtClean="0"/>
              <a:t>Step 3: Perform a Threat Analysis  </a:t>
            </a:r>
          </a:p>
        </p:txBody>
      </p:sp>
      <p:sp>
        <p:nvSpPr>
          <p:cNvPr id="50179" name="Rectangle 3"/>
          <p:cNvSpPr>
            <a:spLocks noGrp="1" noChangeArrowheads="1"/>
          </p:cNvSpPr>
          <p:nvPr>
            <p:ph idx="1"/>
          </p:nvPr>
        </p:nvSpPr>
        <p:spPr/>
        <p:txBody>
          <a:bodyPr>
            <a:normAutofit lnSpcReduction="10000"/>
          </a:bodyPr>
          <a:lstStyle/>
          <a:p>
            <a:pPr>
              <a:buFontTx/>
              <a:buNone/>
              <a:defRPr/>
            </a:pPr>
            <a:r>
              <a:rPr lang="en-US" dirty="0" smtClean="0"/>
              <a:t>Figure out the likely hood of an incident.</a:t>
            </a:r>
          </a:p>
          <a:p>
            <a:pPr>
              <a:defRPr/>
            </a:pPr>
            <a:r>
              <a:rPr lang="en-US" dirty="0" smtClean="0"/>
              <a:t>Analyze vulnerabilities and rate of exploits.</a:t>
            </a:r>
          </a:p>
          <a:p>
            <a:pPr>
              <a:defRPr/>
            </a:pPr>
            <a:r>
              <a:rPr lang="en-US" dirty="0" smtClean="0"/>
              <a:t>Analyze probabilities of natural disasters to your location</a:t>
            </a:r>
          </a:p>
          <a:p>
            <a:pPr>
              <a:defRPr/>
            </a:pPr>
            <a:r>
              <a:rPr lang="en-US" dirty="0" smtClean="0"/>
              <a:t>Review old records of incidents.</a:t>
            </a:r>
          </a:p>
          <a:p>
            <a:pPr>
              <a:buFontTx/>
              <a:buNone/>
              <a:defRPr/>
            </a:pPr>
            <a:endParaRPr lang="en-US" dirty="0" smtClean="0"/>
          </a:p>
          <a:p>
            <a:pPr>
              <a:buFontTx/>
              <a:buNone/>
              <a:defRPr/>
            </a:pPr>
            <a:r>
              <a:rPr lang="en-US" dirty="0" smtClean="0"/>
              <a:t>In this step we need to calculate the Annualized Rate of Occurrence (</a:t>
            </a:r>
            <a:r>
              <a:rPr lang="en-US" dirty="0" smtClean="0">
                <a:solidFill>
                  <a:srgbClr val="FFC000"/>
                </a:solidFill>
              </a:rPr>
              <a:t>ARO</a:t>
            </a:r>
            <a:r>
              <a:rPr lang="en-US" dirty="0" smtClean="0"/>
              <a:t>)*</a:t>
            </a:r>
          </a:p>
          <a:p>
            <a:pPr lvl="1">
              <a:buFontTx/>
              <a:buNone/>
              <a:defRPr/>
            </a:pPr>
            <a:r>
              <a:rPr lang="en-US" dirty="0" smtClean="0"/>
              <a:t>Example: chance of a fire in any month=10% then the </a:t>
            </a:r>
            <a:r>
              <a:rPr lang="en-US" dirty="0" smtClean="0">
                <a:solidFill>
                  <a:srgbClr val="FFC000"/>
                </a:solidFill>
              </a:rPr>
              <a:t>ARO</a:t>
            </a:r>
            <a:r>
              <a:rPr lang="en-US" dirty="0" smtClean="0"/>
              <a:t> = .10 * 12 (1 year) So we can expect an </a:t>
            </a:r>
            <a:r>
              <a:rPr lang="en-US" dirty="0" smtClean="0">
                <a:solidFill>
                  <a:srgbClr val="FFC000"/>
                </a:solidFill>
              </a:rPr>
              <a:t>ARO</a:t>
            </a:r>
            <a:r>
              <a:rPr lang="en-US" dirty="0" smtClean="0"/>
              <a:t>=1.2  </a:t>
            </a:r>
          </a:p>
        </p:txBody>
      </p:sp>
    </p:spTree>
    <p:extLst>
      <p:ext uri="{BB962C8B-B14F-4D97-AF65-F5344CB8AC3E}">
        <p14:creationId xmlns:p14="http://schemas.microsoft.com/office/powerpoint/2010/main" val="153841565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smtClean="0"/>
              <a:t>Step 4: Derive the ALE  </a:t>
            </a:r>
          </a:p>
        </p:txBody>
      </p:sp>
      <p:sp>
        <p:nvSpPr>
          <p:cNvPr id="64515" name="Rectangle 3"/>
          <p:cNvSpPr>
            <a:spLocks noGrp="1" noChangeArrowheads="1"/>
          </p:cNvSpPr>
          <p:nvPr>
            <p:ph idx="1"/>
          </p:nvPr>
        </p:nvSpPr>
        <p:spPr/>
        <p:txBody>
          <a:bodyPr>
            <a:normAutofit fontScale="85000" lnSpcReduction="20000"/>
          </a:bodyPr>
          <a:lstStyle/>
          <a:p>
            <a:pPr>
              <a:buFontTx/>
              <a:buNone/>
            </a:pPr>
            <a:r>
              <a:rPr lang="en-US" dirty="0" smtClean="0"/>
              <a:t>Derive the Annual Loss Expectancy</a:t>
            </a:r>
          </a:p>
          <a:p>
            <a:r>
              <a:rPr lang="en-US" dirty="0" smtClean="0">
                <a:solidFill>
                  <a:srgbClr val="FF0000"/>
                </a:solidFill>
              </a:rPr>
              <a:t>ALE = </a:t>
            </a:r>
            <a:r>
              <a:rPr lang="en-US" dirty="0" smtClean="0">
                <a:solidFill>
                  <a:srgbClr val="7030A0"/>
                </a:solidFill>
              </a:rPr>
              <a:t>SLE</a:t>
            </a:r>
            <a:r>
              <a:rPr lang="en-US" dirty="0" smtClean="0"/>
              <a:t> * </a:t>
            </a:r>
            <a:r>
              <a:rPr lang="en-US" dirty="0" smtClean="0">
                <a:solidFill>
                  <a:srgbClr val="FFC000"/>
                </a:solidFill>
              </a:rPr>
              <a:t>ARO</a:t>
            </a:r>
          </a:p>
          <a:p>
            <a:pPr>
              <a:buFontTx/>
              <a:buNone/>
            </a:pPr>
            <a:endParaRPr lang="en-US" dirty="0" smtClean="0"/>
          </a:p>
          <a:p>
            <a:pPr>
              <a:buFontTx/>
              <a:buNone/>
            </a:pPr>
            <a:r>
              <a:rPr lang="en-US" dirty="0" smtClean="0"/>
              <a:t>Example: </a:t>
            </a:r>
          </a:p>
          <a:p>
            <a:pPr>
              <a:buFontTx/>
              <a:buNone/>
            </a:pPr>
            <a:r>
              <a:rPr lang="en-US" dirty="0" smtClean="0"/>
              <a:t>The ALE for the warehouse fire is</a:t>
            </a:r>
          </a:p>
          <a:p>
            <a:pPr lvl="1">
              <a:buNone/>
            </a:pPr>
            <a:r>
              <a:rPr lang="en-US" dirty="0" smtClean="0">
                <a:solidFill>
                  <a:srgbClr val="FF0000"/>
                </a:solidFill>
              </a:rPr>
              <a:t>ALE</a:t>
            </a:r>
            <a:r>
              <a:rPr lang="en-US" dirty="0" smtClean="0"/>
              <a:t>=</a:t>
            </a:r>
            <a:r>
              <a:rPr lang="en-US" dirty="0" smtClean="0">
                <a:solidFill>
                  <a:srgbClr val="7030A0"/>
                </a:solidFill>
              </a:rPr>
              <a:t>SLE</a:t>
            </a:r>
            <a:r>
              <a:rPr lang="en-US" dirty="0" smtClean="0"/>
              <a:t> * </a:t>
            </a:r>
            <a:r>
              <a:rPr lang="en-US" dirty="0" smtClean="0">
                <a:solidFill>
                  <a:srgbClr val="FFC000"/>
                </a:solidFill>
              </a:rPr>
              <a:t>ARO</a:t>
            </a:r>
          </a:p>
          <a:p>
            <a:pPr>
              <a:buFontTx/>
              <a:buNone/>
            </a:pPr>
            <a:r>
              <a:rPr lang="en-US" dirty="0" smtClean="0"/>
              <a:t>		</a:t>
            </a:r>
            <a:r>
              <a:rPr lang="en-US" sz="2400" dirty="0" smtClean="0">
                <a:solidFill>
                  <a:srgbClr val="7030A0"/>
                </a:solidFill>
              </a:rPr>
              <a:t>SLE = $250,000</a:t>
            </a:r>
          </a:p>
          <a:p>
            <a:pPr>
              <a:buFontTx/>
              <a:buNone/>
            </a:pPr>
            <a:r>
              <a:rPr lang="en-US" sz="2400" dirty="0" smtClean="0"/>
              <a:t>		</a:t>
            </a:r>
            <a:r>
              <a:rPr lang="en-US" sz="2400" dirty="0" smtClean="0">
                <a:solidFill>
                  <a:srgbClr val="FFC000"/>
                </a:solidFill>
              </a:rPr>
              <a:t>ARO = 1.2</a:t>
            </a:r>
          </a:p>
          <a:p>
            <a:pPr>
              <a:buFontTx/>
              <a:buNone/>
            </a:pPr>
            <a:r>
              <a:rPr lang="en-US" sz="2400" dirty="0" smtClean="0"/>
              <a:t>	</a:t>
            </a:r>
            <a:r>
              <a:rPr lang="en-US" sz="2400" dirty="0" smtClean="0">
                <a:solidFill>
                  <a:srgbClr val="FF0000"/>
                </a:solidFill>
              </a:rPr>
              <a:t>ALE </a:t>
            </a:r>
            <a:r>
              <a:rPr lang="en-US" sz="2400" dirty="0" smtClean="0"/>
              <a:t>= </a:t>
            </a:r>
            <a:r>
              <a:rPr lang="en-US" sz="2400" dirty="0" smtClean="0">
                <a:solidFill>
                  <a:srgbClr val="7030A0"/>
                </a:solidFill>
              </a:rPr>
              <a:t>$250,000 </a:t>
            </a:r>
            <a:r>
              <a:rPr lang="en-US" sz="2400" dirty="0" smtClean="0"/>
              <a:t>* </a:t>
            </a:r>
            <a:r>
              <a:rPr lang="en-US" sz="2400" dirty="0" smtClean="0">
                <a:solidFill>
                  <a:srgbClr val="FFC000"/>
                </a:solidFill>
              </a:rPr>
              <a:t>1.2</a:t>
            </a:r>
          </a:p>
          <a:p>
            <a:pPr>
              <a:buFontTx/>
              <a:buNone/>
            </a:pPr>
            <a:r>
              <a:rPr lang="en-US" sz="2400" dirty="0" smtClean="0"/>
              <a:t>	</a:t>
            </a:r>
            <a:r>
              <a:rPr lang="en-US" sz="2400" dirty="0" smtClean="0">
                <a:solidFill>
                  <a:srgbClr val="FF0000"/>
                </a:solidFill>
              </a:rPr>
              <a:t>ALE</a:t>
            </a:r>
            <a:r>
              <a:rPr lang="en-US" sz="2400" dirty="0" smtClean="0"/>
              <a:t> = </a:t>
            </a:r>
            <a:r>
              <a:rPr lang="en-US" sz="2400" dirty="0" smtClean="0">
                <a:solidFill>
                  <a:srgbClr val="FF0000"/>
                </a:solidFill>
              </a:rPr>
              <a:t>$300,000</a:t>
            </a:r>
            <a:endParaRPr lang="en-US" sz="1200" dirty="0" smtClean="0">
              <a:solidFill>
                <a:srgbClr val="FF0000"/>
              </a:solidFill>
            </a:endParaRPr>
          </a:p>
          <a:p>
            <a:endParaRPr lang="en-US" dirty="0" smtClean="0"/>
          </a:p>
          <a:p>
            <a:pPr>
              <a:buFontTx/>
              <a:buNone/>
            </a:pPr>
            <a:r>
              <a:rPr lang="en-US" dirty="0" smtClean="0"/>
              <a:t>Be able to do these calculation for the *exam </a:t>
            </a:r>
          </a:p>
          <a:p>
            <a:pPr>
              <a:buFontTx/>
              <a:buNone/>
            </a:pPr>
            <a:r>
              <a:rPr lang="en-US" dirty="0" smtClean="0"/>
              <a:t>* CISSP exam if you take it later</a:t>
            </a:r>
            <a:r>
              <a:rPr lang="en-US" dirty="0" smtClean="0">
                <a:sym typeface="Wingdings" pitchFamily="2" charset="2"/>
              </a:rPr>
              <a:t></a:t>
            </a:r>
            <a:endParaRPr lang="en-US" dirty="0" smtClean="0"/>
          </a:p>
          <a:p>
            <a:endParaRPr lang="en-US" dirty="0" smtClean="0"/>
          </a:p>
        </p:txBody>
      </p:sp>
    </p:spTree>
    <p:extLst>
      <p:ext uri="{BB962C8B-B14F-4D97-AF65-F5344CB8AC3E}">
        <p14:creationId xmlns:p14="http://schemas.microsoft.com/office/powerpoint/2010/main" val="23898963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Session Contents</a:t>
            </a:r>
          </a:p>
        </p:txBody>
      </p:sp>
      <p:sp>
        <p:nvSpPr>
          <p:cNvPr id="3075" name="Rectangle 3"/>
          <p:cNvSpPr>
            <a:spLocks noGrp="1" noChangeArrowheads="1"/>
          </p:cNvSpPr>
          <p:nvPr>
            <p:ph idx="1"/>
          </p:nvPr>
        </p:nvSpPr>
        <p:spPr/>
        <p:txBody>
          <a:bodyPr>
            <a:normAutofit/>
          </a:bodyPr>
          <a:lstStyle/>
          <a:p>
            <a:r>
              <a:rPr lang="en-US" dirty="0"/>
              <a:t>This chapter presents the following: </a:t>
            </a:r>
          </a:p>
          <a:p>
            <a:pPr marL="457200" lvl="1" indent="0">
              <a:buNone/>
            </a:pPr>
            <a:r>
              <a:rPr lang="en-US" dirty="0"/>
              <a:t>Security terminology and principles • Protection control types • Security frameworks, models, standards, and best practices • Security enterprise architecture • Risk management • Security documentation • Information classification and protection • Security awareness training • Security </a:t>
            </a:r>
            <a:r>
              <a:rPr lang="en-US" dirty="0" smtClean="0"/>
              <a:t>governance</a:t>
            </a:r>
            <a:endParaRPr lang="en-US" dirty="0"/>
          </a:p>
        </p:txBody>
      </p:sp>
    </p:spTree>
    <p:extLst>
      <p:ext uri="{BB962C8B-B14F-4D97-AF65-F5344CB8AC3E}">
        <p14:creationId xmlns:p14="http://schemas.microsoft.com/office/powerpoint/2010/main" val="2688009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120</a:t>
            </a:fld>
            <a:endParaRPr lang="en-US" dirty="0"/>
          </a:p>
        </p:txBody>
      </p:sp>
      <p:sp>
        <p:nvSpPr>
          <p:cNvPr id="5" name="Title 4"/>
          <p:cNvSpPr>
            <a:spLocks noGrp="1"/>
          </p:cNvSpPr>
          <p:nvPr>
            <p:ph type="title"/>
          </p:nvPr>
        </p:nvSpPr>
        <p:spPr/>
        <p:txBody>
          <a:bodyPr/>
          <a:lstStyle/>
          <a:p>
            <a:r>
              <a:rPr lang="en-US" dirty="0"/>
              <a:t>SLE and ALE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03" y="2057400"/>
            <a:ext cx="8897097"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10485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pPr eaLnBrk="1" hangingPunct="1"/>
            <a:r>
              <a:rPr lang="en-US" sz="4000" dirty="0" smtClean="0"/>
              <a:t>Step 5: Reduce, Transfer, Avoid or Accept the Risk</a:t>
            </a:r>
          </a:p>
        </p:txBody>
      </p:sp>
      <p:sp>
        <p:nvSpPr>
          <p:cNvPr id="63491" name="Rectangle 3"/>
          <p:cNvSpPr>
            <a:spLocks noGrp="1" noChangeArrowheads="1"/>
          </p:cNvSpPr>
          <p:nvPr>
            <p:ph idx="1"/>
          </p:nvPr>
        </p:nvSpPr>
        <p:spPr/>
        <p:txBody>
          <a:bodyPr/>
          <a:lstStyle/>
          <a:p>
            <a:pPr eaLnBrk="1" hangingPunct="1">
              <a:buFontTx/>
              <a:buNone/>
            </a:pPr>
            <a:r>
              <a:rPr lang="en-US" dirty="0" smtClean="0"/>
              <a:t>For each risk you can do the following</a:t>
            </a:r>
          </a:p>
          <a:p>
            <a:pPr eaLnBrk="1" hangingPunct="1"/>
            <a:r>
              <a:rPr lang="en-US" dirty="0" smtClean="0"/>
              <a:t>Reduce risk* </a:t>
            </a:r>
          </a:p>
          <a:p>
            <a:pPr lvl="1"/>
            <a:r>
              <a:rPr lang="en-US" dirty="0" smtClean="0"/>
              <a:t>Install countermeasures to reduce ARO or EF</a:t>
            </a:r>
          </a:p>
          <a:p>
            <a:pPr eaLnBrk="1" hangingPunct="1"/>
            <a:r>
              <a:rPr lang="en-US" dirty="0" smtClean="0"/>
              <a:t>Transfer Risk*</a:t>
            </a:r>
          </a:p>
          <a:p>
            <a:pPr eaLnBrk="1" hangingPunct="1"/>
            <a:r>
              <a:rPr lang="en-US" dirty="0" smtClean="0"/>
              <a:t>Accept Risk*</a:t>
            </a:r>
          </a:p>
          <a:p>
            <a:pPr eaLnBrk="1" hangingPunct="1"/>
            <a:r>
              <a:rPr lang="en-US" dirty="0" smtClean="0"/>
              <a:t>Avoid Risk*</a:t>
            </a:r>
          </a:p>
          <a:p>
            <a:pPr eaLnBrk="1" hangingPunct="1"/>
            <a:endParaRPr lang="en-US" dirty="0" smtClean="0"/>
          </a:p>
        </p:txBody>
      </p:sp>
    </p:spTree>
    <p:extLst>
      <p:ext uri="{BB962C8B-B14F-4D97-AF65-F5344CB8AC3E}">
        <p14:creationId xmlns:p14="http://schemas.microsoft.com/office/powerpoint/2010/main" val="135135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r>
              <a:rPr lang="en-US" dirty="0" smtClean="0"/>
              <a:t>Determining Cost Effective Countermeasures</a:t>
            </a:r>
          </a:p>
        </p:txBody>
      </p:sp>
      <p:sp>
        <p:nvSpPr>
          <p:cNvPr id="66563" name="Rectangle 3"/>
          <p:cNvSpPr>
            <a:spLocks noGrp="1" noChangeArrowheads="1"/>
          </p:cNvSpPr>
          <p:nvPr>
            <p:ph idx="1"/>
          </p:nvPr>
        </p:nvSpPr>
        <p:spPr/>
        <p:txBody>
          <a:bodyPr/>
          <a:lstStyle/>
          <a:p>
            <a:pPr>
              <a:buFontTx/>
              <a:buNone/>
            </a:pPr>
            <a:endParaRPr lang="en-US" dirty="0" smtClean="0"/>
          </a:p>
          <a:p>
            <a:pPr>
              <a:buFontTx/>
              <a:buNone/>
            </a:pPr>
            <a:endParaRPr lang="en-US" dirty="0" smtClean="0"/>
          </a:p>
          <a:p>
            <a:pPr>
              <a:buFontTx/>
              <a:buNone/>
            </a:pPr>
            <a:endParaRPr lang="en-US" dirty="0" smtClean="0"/>
          </a:p>
          <a:p>
            <a:pPr algn="ctr">
              <a:buFontTx/>
              <a:buNone/>
            </a:pPr>
            <a:r>
              <a:rPr lang="en-US" dirty="0" smtClean="0"/>
              <a:t>When determining whether to implement an countermeasure, you MUST be concerned about being cost effective.</a:t>
            </a:r>
          </a:p>
          <a:p>
            <a:pPr>
              <a:buFontTx/>
              <a:buNone/>
            </a:pPr>
            <a:endParaRPr lang="en-US" dirty="0" smtClean="0"/>
          </a:p>
        </p:txBody>
      </p:sp>
    </p:spTree>
    <p:extLst>
      <p:ext uri="{BB962C8B-B14F-4D97-AF65-F5344CB8AC3E}">
        <p14:creationId xmlns:p14="http://schemas.microsoft.com/office/powerpoint/2010/main" val="13556790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r>
              <a:rPr lang="en-US" dirty="0" smtClean="0"/>
              <a:t>Determining Cost Effective Countermeasures</a:t>
            </a:r>
          </a:p>
        </p:txBody>
      </p:sp>
      <p:sp>
        <p:nvSpPr>
          <p:cNvPr id="66563" name="Rectangle 3"/>
          <p:cNvSpPr>
            <a:spLocks noGrp="1" noChangeArrowheads="1"/>
          </p:cNvSpPr>
          <p:nvPr>
            <p:ph idx="1"/>
          </p:nvPr>
        </p:nvSpPr>
        <p:spPr/>
        <p:txBody>
          <a:bodyPr/>
          <a:lstStyle/>
          <a:p>
            <a:pPr>
              <a:buFontTx/>
              <a:buNone/>
            </a:pPr>
            <a:endParaRPr lang="en-US" dirty="0" smtClean="0"/>
          </a:p>
          <a:p>
            <a:pPr>
              <a:buFontTx/>
              <a:buNone/>
            </a:pPr>
            <a:endParaRPr lang="en-US" dirty="0" smtClean="0"/>
          </a:p>
          <a:p>
            <a:pPr>
              <a:buFontTx/>
              <a:buNone/>
            </a:pPr>
            <a:endParaRPr lang="en-US" dirty="0" smtClean="0"/>
          </a:p>
          <a:p>
            <a:pPr algn="ctr">
              <a:buFontTx/>
              <a:buNone/>
            </a:pPr>
            <a:r>
              <a:rPr lang="en-US" dirty="0" smtClean="0"/>
              <a:t>Here is how we determine whether a countermeasure is cost effective</a:t>
            </a:r>
          </a:p>
          <a:p>
            <a:pPr>
              <a:buFontTx/>
              <a:buNone/>
            </a:pPr>
            <a:endParaRPr lang="en-US" dirty="0" smtClean="0"/>
          </a:p>
        </p:txBody>
      </p:sp>
    </p:spTree>
    <p:extLst>
      <p:ext uri="{BB962C8B-B14F-4D97-AF65-F5344CB8AC3E}">
        <p14:creationId xmlns:p14="http://schemas.microsoft.com/office/powerpoint/2010/main" val="34905099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r>
              <a:rPr lang="en-US" dirty="0" smtClean="0"/>
              <a:t>Determining Cost Effective Countermeasures</a:t>
            </a:r>
          </a:p>
        </p:txBody>
      </p:sp>
      <p:sp>
        <p:nvSpPr>
          <p:cNvPr id="66563" name="Rectangle 3"/>
          <p:cNvSpPr>
            <a:spLocks noGrp="1" noChangeArrowheads="1"/>
          </p:cNvSpPr>
          <p:nvPr>
            <p:ph idx="1"/>
          </p:nvPr>
        </p:nvSpPr>
        <p:spPr/>
        <p:txBody>
          <a:bodyPr/>
          <a:lstStyle/>
          <a:p>
            <a:pPr marL="633222" indent="-514350">
              <a:buFont typeface="+mj-lt"/>
              <a:buAutoNum type="arabicPeriod"/>
            </a:pPr>
            <a:r>
              <a:rPr lang="en-US" dirty="0" smtClean="0"/>
              <a:t>Compute the </a:t>
            </a:r>
            <a:r>
              <a:rPr lang="en-US" dirty="0" smtClean="0">
                <a:solidFill>
                  <a:srgbClr val="FF0000"/>
                </a:solidFill>
              </a:rPr>
              <a:t>ALE</a:t>
            </a:r>
            <a:r>
              <a:rPr lang="en-US" dirty="0" smtClean="0"/>
              <a:t> without the countermeasure in question</a:t>
            </a:r>
          </a:p>
          <a:p>
            <a:pPr marL="633222" indent="-514350">
              <a:buFont typeface="+mj-lt"/>
              <a:buAutoNum type="arabicPeriod"/>
            </a:pPr>
            <a:r>
              <a:rPr lang="en-US" dirty="0" smtClean="0"/>
              <a:t>Compute </a:t>
            </a:r>
            <a:r>
              <a:rPr lang="en-US" dirty="0" smtClean="0">
                <a:solidFill>
                  <a:schemeClr val="accent6">
                    <a:lumMod val="50000"/>
                  </a:schemeClr>
                </a:solidFill>
              </a:rPr>
              <a:t>ALE2</a:t>
            </a:r>
            <a:r>
              <a:rPr lang="en-US" dirty="0" smtClean="0"/>
              <a:t> which is the </a:t>
            </a:r>
            <a:r>
              <a:rPr lang="en-US" dirty="0" smtClean="0">
                <a:solidFill>
                  <a:srgbClr val="FF0000"/>
                </a:solidFill>
              </a:rPr>
              <a:t>ALE</a:t>
            </a:r>
            <a:r>
              <a:rPr lang="en-US" dirty="0" smtClean="0"/>
              <a:t> after installing the countermeasure</a:t>
            </a:r>
          </a:p>
          <a:p>
            <a:pPr marL="633222" indent="-514350">
              <a:buFont typeface="+mj-lt"/>
              <a:buAutoNum type="arabicPeriod"/>
            </a:pPr>
            <a:r>
              <a:rPr lang="en-US" dirty="0" smtClean="0"/>
              <a:t>Add the cost of the countermeasure to </a:t>
            </a:r>
            <a:r>
              <a:rPr lang="en-US" dirty="0" smtClean="0">
                <a:solidFill>
                  <a:schemeClr val="accent6">
                    <a:lumMod val="50000"/>
                  </a:schemeClr>
                </a:solidFill>
              </a:rPr>
              <a:t>ALE2</a:t>
            </a:r>
          </a:p>
          <a:p>
            <a:pPr marL="633222" indent="-514350">
              <a:buFont typeface="+mj-lt"/>
              <a:buAutoNum type="arabicPeriod"/>
            </a:pPr>
            <a:r>
              <a:rPr lang="en-US" dirty="0" smtClean="0"/>
              <a:t>Compare </a:t>
            </a:r>
            <a:r>
              <a:rPr lang="en-US" dirty="0" smtClean="0">
                <a:solidFill>
                  <a:srgbClr val="FF0000"/>
                </a:solidFill>
              </a:rPr>
              <a:t>ALE</a:t>
            </a:r>
            <a:r>
              <a:rPr lang="en-US" dirty="0" smtClean="0"/>
              <a:t> to </a:t>
            </a:r>
            <a:r>
              <a:rPr lang="en-US" dirty="0" smtClean="0">
                <a:solidFill>
                  <a:schemeClr val="accent6">
                    <a:lumMod val="50000"/>
                  </a:schemeClr>
                </a:solidFill>
              </a:rPr>
              <a:t>ALE2</a:t>
            </a:r>
          </a:p>
          <a:p>
            <a:pPr marL="925830" lvl="1" indent="-514350"/>
            <a:r>
              <a:rPr lang="en-US" dirty="0" smtClean="0"/>
              <a:t>If  </a:t>
            </a:r>
            <a:r>
              <a:rPr lang="en-US" dirty="0" smtClean="0">
                <a:solidFill>
                  <a:srgbClr val="FF0000"/>
                </a:solidFill>
              </a:rPr>
              <a:t>ALE</a:t>
            </a:r>
            <a:r>
              <a:rPr lang="en-US" dirty="0" smtClean="0"/>
              <a:t> &gt; </a:t>
            </a:r>
            <a:r>
              <a:rPr lang="en-US" dirty="0" smtClean="0">
                <a:solidFill>
                  <a:schemeClr val="accent6">
                    <a:lumMod val="50000"/>
                  </a:schemeClr>
                </a:solidFill>
              </a:rPr>
              <a:t>ALE2</a:t>
            </a:r>
            <a:r>
              <a:rPr lang="en-US" dirty="0" smtClean="0"/>
              <a:t> then the countermeasure is cost effective</a:t>
            </a:r>
          </a:p>
          <a:p>
            <a:pPr marL="633222" indent="-514350">
              <a:buNone/>
            </a:pPr>
            <a:endParaRPr lang="en-US" dirty="0" smtClean="0"/>
          </a:p>
        </p:txBody>
      </p:sp>
    </p:spTree>
    <p:extLst>
      <p:ext uri="{BB962C8B-B14F-4D97-AF65-F5344CB8AC3E}">
        <p14:creationId xmlns:p14="http://schemas.microsoft.com/office/powerpoint/2010/main" val="168836524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smtClean="0"/>
              <a:t>Word Problem</a:t>
            </a:r>
          </a:p>
        </p:txBody>
      </p:sp>
      <p:sp>
        <p:nvSpPr>
          <p:cNvPr id="68611" name="Rectangle 3"/>
          <p:cNvSpPr>
            <a:spLocks noGrp="1" noChangeArrowheads="1"/>
          </p:cNvSpPr>
          <p:nvPr>
            <p:ph idx="1"/>
          </p:nvPr>
        </p:nvSpPr>
        <p:spPr/>
        <p:txBody>
          <a:bodyPr>
            <a:normAutofit fontScale="85000" lnSpcReduction="20000"/>
          </a:bodyPr>
          <a:lstStyle/>
          <a:p>
            <a:pPr>
              <a:buNone/>
            </a:pPr>
            <a:r>
              <a:rPr lang="en-US" sz="2800" dirty="0" smtClean="0"/>
              <a:t>Details:</a:t>
            </a:r>
          </a:p>
          <a:p>
            <a:pPr lvl="1"/>
            <a:r>
              <a:rPr lang="en-US" sz="2400" dirty="0" smtClean="0"/>
              <a:t>The probability of a virus infection per month is 50%.</a:t>
            </a:r>
          </a:p>
          <a:p>
            <a:pPr lvl="1"/>
            <a:r>
              <a:rPr lang="en-US" sz="2400" dirty="0" smtClean="0"/>
              <a:t>If an outbreak occurred your sales staff of 5, would not be able to work for the 4 hours while the systems were rebuilt. Each sales person makes $40/hour. </a:t>
            </a:r>
          </a:p>
          <a:p>
            <a:pPr lvl="1"/>
            <a:r>
              <a:rPr lang="en-US" sz="2400" dirty="0" smtClean="0"/>
              <a:t>IT would require 1 person 4 hours to repair at a cost of $50/hour.</a:t>
            </a:r>
          </a:p>
          <a:p>
            <a:pPr lvl="1"/>
            <a:r>
              <a:rPr lang="en-US" sz="2400" dirty="0" smtClean="0"/>
              <a:t>A certain antivirus system could stop ALL viruses (ok, that’s just to make the math easier) but the cost is 20K per year for this system.</a:t>
            </a:r>
          </a:p>
          <a:p>
            <a:pPr lvl="1">
              <a:buNone/>
            </a:pPr>
            <a:endParaRPr lang="en-US" sz="2400" dirty="0" smtClean="0"/>
          </a:p>
          <a:p>
            <a:pPr>
              <a:buNone/>
            </a:pPr>
            <a:r>
              <a:rPr lang="en-US" sz="2800" dirty="0" smtClean="0"/>
              <a:t>Questions:</a:t>
            </a:r>
          </a:p>
          <a:p>
            <a:pPr lvl="1"/>
            <a:r>
              <a:rPr lang="en-US" sz="2400" dirty="0" smtClean="0"/>
              <a:t>Should you implement the Anti-virus system?</a:t>
            </a:r>
          </a:p>
          <a:p>
            <a:pPr lvl="1"/>
            <a:r>
              <a:rPr lang="en-US" sz="2400" dirty="0" smtClean="0"/>
              <a:t>If so how much are you saving?</a:t>
            </a:r>
          </a:p>
          <a:p>
            <a:pPr lvl="1"/>
            <a:r>
              <a:rPr lang="en-US" sz="2400" dirty="0" smtClean="0"/>
              <a:t>If not how much are you wasting by buying it? </a:t>
            </a:r>
          </a:p>
          <a:p>
            <a:endParaRPr lang="en-US" dirty="0" smtClean="0"/>
          </a:p>
        </p:txBody>
      </p:sp>
    </p:spTree>
    <p:extLst>
      <p:ext uri="{BB962C8B-B14F-4D97-AF65-F5344CB8AC3E}">
        <p14:creationId xmlns:p14="http://schemas.microsoft.com/office/powerpoint/2010/main" val="11198226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Word Problem Answer</a:t>
            </a:r>
          </a:p>
        </p:txBody>
      </p:sp>
      <p:sp>
        <p:nvSpPr>
          <p:cNvPr id="67587" name="Rectangle 3"/>
          <p:cNvSpPr>
            <a:spLocks noGrp="1" noChangeArrowheads="1"/>
          </p:cNvSpPr>
          <p:nvPr>
            <p:ph idx="1"/>
          </p:nvPr>
        </p:nvSpPr>
        <p:spPr>
          <a:xfrm>
            <a:off x="152400" y="1447800"/>
            <a:ext cx="8839200" cy="5257800"/>
          </a:xfrm>
        </p:spPr>
        <p:txBody>
          <a:bodyPr>
            <a:normAutofit fontScale="92500" lnSpcReduction="10000"/>
          </a:bodyPr>
          <a:lstStyle/>
          <a:p>
            <a:pPr eaLnBrk="1" hangingPunct="1">
              <a:buFontTx/>
              <a:buNone/>
            </a:pPr>
            <a:r>
              <a:rPr lang="en-US" dirty="0" smtClean="0"/>
              <a:t>Step 1: Determine </a:t>
            </a:r>
            <a:r>
              <a:rPr lang="en-US" dirty="0" smtClean="0">
                <a:solidFill>
                  <a:srgbClr val="7030A0"/>
                </a:solidFill>
              </a:rPr>
              <a:t>SLE</a:t>
            </a:r>
          </a:p>
          <a:p>
            <a:pPr eaLnBrk="1" hangingPunct="1">
              <a:buFontTx/>
              <a:buNone/>
            </a:pPr>
            <a:r>
              <a:rPr lang="en-US" dirty="0" smtClean="0"/>
              <a:t>(5 sales * 4 hours each * $40) + (1 IT * 4 hours * 50) = </a:t>
            </a:r>
            <a:r>
              <a:rPr lang="en-US" dirty="0" smtClean="0">
                <a:solidFill>
                  <a:srgbClr val="7030A0"/>
                </a:solidFill>
              </a:rPr>
              <a:t>$1000 </a:t>
            </a:r>
            <a:r>
              <a:rPr lang="en-US" dirty="0" smtClean="0"/>
              <a:t>cost per incident</a:t>
            </a:r>
          </a:p>
          <a:p>
            <a:pPr eaLnBrk="1" hangingPunct="1">
              <a:buFontTx/>
              <a:buNone/>
            </a:pPr>
            <a:endParaRPr lang="en-US" dirty="0" smtClean="0"/>
          </a:p>
          <a:p>
            <a:pPr eaLnBrk="1" hangingPunct="1">
              <a:buFontTx/>
              <a:buNone/>
            </a:pPr>
            <a:r>
              <a:rPr lang="en-US" dirty="0" smtClean="0"/>
              <a:t>Step 2: Determine </a:t>
            </a:r>
            <a:r>
              <a:rPr lang="en-US" dirty="0" smtClean="0">
                <a:solidFill>
                  <a:srgbClr val="FFC000"/>
                </a:solidFill>
              </a:rPr>
              <a:t>ARO</a:t>
            </a:r>
          </a:p>
          <a:p>
            <a:pPr eaLnBrk="1" hangingPunct="1">
              <a:buFontTx/>
              <a:buNone/>
            </a:pPr>
            <a:r>
              <a:rPr lang="en-US" dirty="0" smtClean="0">
                <a:solidFill>
                  <a:srgbClr val="FFC000"/>
                </a:solidFill>
              </a:rPr>
              <a:t>ARO</a:t>
            </a:r>
            <a:r>
              <a:rPr lang="en-US" dirty="0" smtClean="0"/>
              <a:t> = 12 months * .50 likelihood per month= </a:t>
            </a:r>
            <a:r>
              <a:rPr lang="en-US" dirty="0" smtClean="0">
                <a:solidFill>
                  <a:srgbClr val="FFC000"/>
                </a:solidFill>
              </a:rPr>
              <a:t>6</a:t>
            </a:r>
          </a:p>
          <a:p>
            <a:pPr eaLnBrk="1" hangingPunct="1">
              <a:buFontTx/>
              <a:buNone/>
            </a:pPr>
            <a:endParaRPr lang="en-US" dirty="0" smtClean="0"/>
          </a:p>
          <a:p>
            <a:pPr eaLnBrk="1" hangingPunct="1">
              <a:buFontTx/>
              <a:buNone/>
            </a:pPr>
            <a:r>
              <a:rPr lang="en-US" dirty="0" smtClean="0"/>
              <a:t>Step 3: Determine </a:t>
            </a:r>
            <a:r>
              <a:rPr lang="en-US" dirty="0" smtClean="0">
                <a:solidFill>
                  <a:srgbClr val="FF0000"/>
                </a:solidFill>
              </a:rPr>
              <a:t>ALE</a:t>
            </a:r>
          </a:p>
          <a:p>
            <a:pPr eaLnBrk="1" hangingPunct="1">
              <a:buFontTx/>
              <a:buNone/>
            </a:pPr>
            <a:r>
              <a:rPr lang="en-US" dirty="0" smtClean="0">
                <a:solidFill>
                  <a:srgbClr val="FF0000"/>
                </a:solidFill>
              </a:rPr>
              <a:t>ALE</a:t>
            </a:r>
            <a:r>
              <a:rPr lang="en-US" dirty="0" smtClean="0"/>
              <a:t> = </a:t>
            </a:r>
            <a:r>
              <a:rPr lang="en-US" dirty="0" smtClean="0">
                <a:solidFill>
                  <a:srgbClr val="7030A0"/>
                </a:solidFill>
              </a:rPr>
              <a:t>SLE ($1000) </a:t>
            </a:r>
            <a:r>
              <a:rPr lang="en-US" dirty="0" smtClean="0"/>
              <a:t>* </a:t>
            </a:r>
            <a:r>
              <a:rPr lang="en-US" dirty="0" smtClean="0">
                <a:solidFill>
                  <a:srgbClr val="FFC000"/>
                </a:solidFill>
              </a:rPr>
              <a:t>ARO (6)</a:t>
            </a:r>
            <a:r>
              <a:rPr lang="en-US" dirty="0" smtClean="0"/>
              <a:t> = </a:t>
            </a:r>
          </a:p>
          <a:p>
            <a:pPr eaLnBrk="1" hangingPunct="1">
              <a:buFontTx/>
              <a:buNone/>
            </a:pPr>
            <a:r>
              <a:rPr lang="en-US" dirty="0" smtClean="0">
                <a:solidFill>
                  <a:srgbClr val="FF0000"/>
                </a:solidFill>
              </a:rPr>
              <a:t>ALE = $6000.00 </a:t>
            </a:r>
          </a:p>
          <a:p>
            <a:pPr eaLnBrk="1" hangingPunct="1">
              <a:buFontTx/>
              <a:buNone/>
            </a:pPr>
            <a:endParaRPr lang="en-US" dirty="0" smtClean="0"/>
          </a:p>
        </p:txBody>
      </p:sp>
    </p:spTree>
    <p:extLst>
      <p:ext uri="{BB962C8B-B14F-4D97-AF65-F5344CB8AC3E}">
        <p14:creationId xmlns:p14="http://schemas.microsoft.com/office/powerpoint/2010/main" val="204363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5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58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5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dirty="0" smtClean="0"/>
              <a:t>Word Problem Answer</a:t>
            </a:r>
          </a:p>
        </p:txBody>
      </p:sp>
      <p:sp>
        <p:nvSpPr>
          <p:cNvPr id="3" name="Content Placeholder 2"/>
          <p:cNvSpPr>
            <a:spLocks noGrp="1"/>
          </p:cNvSpPr>
          <p:nvPr>
            <p:ph idx="1"/>
          </p:nvPr>
        </p:nvSpPr>
        <p:spPr/>
        <p:txBody>
          <a:bodyPr>
            <a:normAutofit fontScale="92500" lnSpcReduction="10000"/>
          </a:bodyPr>
          <a:lstStyle/>
          <a:p>
            <a:pPr eaLnBrk="1" hangingPunct="1">
              <a:buFontTx/>
              <a:buNone/>
            </a:pPr>
            <a:r>
              <a:rPr lang="en-US" dirty="0" smtClean="0">
                <a:solidFill>
                  <a:srgbClr val="FF0000"/>
                </a:solidFill>
              </a:rPr>
              <a:t>ALE </a:t>
            </a:r>
            <a:r>
              <a:rPr lang="en-US" dirty="0" smtClean="0"/>
              <a:t>without countermeasure was determined to be </a:t>
            </a:r>
            <a:r>
              <a:rPr lang="en-US" dirty="0" smtClean="0">
                <a:solidFill>
                  <a:srgbClr val="FF0000"/>
                </a:solidFill>
              </a:rPr>
              <a:t>$6000</a:t>
            </a:r>
          </a:p>
          <a:p>
            <a:pPr eaLnBrk="1" hangingPunct="1">
              <a:buFontTx/>
              <a:buNone/>
            </a:pPr>
            <a:endParaRPr lang="en-US" dirty="0" smtClean="0"/>
          </a:p>
          <a:p>
            <a:pPr eaLnBrk="1" hangingPunct="1">
              <a:buFontTx/>
              <a:buNone/>
            </a:pPr>
            <a:r>
              <a:rPr lang="en-US" dirty="0" smtClean="0"/>
              <a:t>Compute </a:t>
            </a:r>
            <a:r>
              <a:rPr lang="en-US" dirty="0" smtClean="0">
                <a:solidFill>
                  <a:schemeClr val="accent6">
                    <a:lumMod val="50000"/>
                  </a:schemeClr>
                </a:solidFill>
              </a:rPr>
              <a:t>ALE2</a:t>
            </a:r>
          </a:p>
          <a:p>
            <a:pPr lvl="1">
              <a:buFontTx/>
              <a:buNone/>
            </a:pPr>
            <a:r>
              <a:rPr lang="en-US" dirty="0" smtClean="0">
                <a:solidFill>
                  <a:schemeClr val="accent6">
                    <a:lumMod val="50000"/>
                  </a:schemeClr>
                </a:solidFill>
              </a:rPr>
              <a:t>ALE2</a:t>
            </a:r>
            <a:r>
              <a:rPr lang="en-US" dirty="0" smtClean="0">
                <a:solidFill>
                  <a:srgbClr val="FF0000"/>
                </a:solidFill>
              </a:rPr>
              <a:t> (</a:t>
            </a:r>
            <a:r>
              <a:rPr lang="en-US" dirty="0" smtClean="0"/>
              <a:t>ALE after countermeasure)</a:t>
            </a:r>
            <a:r>
              <a:rPr lang="en-US" dirty="0" smtClean="0">
                <a:solidFill>
                  <a:srgbClr val="FF0000"/>
                </a:solidFill>
              </a:rPr>
              <a:t> </a:t>
            </a:r>
            <a:r>
              <a:rPr lang="en-US" dirty="0" smtClean="0"/>
              <a:t>= </a:t>
            </a:r>
            <a:r>
              <a:rPr lang="en-US" dirty="0" smtClean="0">
                <a:solidFill>
                  <a:schemeClr val="accent6">
                    <a:lumMod val="50000"/>
                  </a:schemeClr>
                </a:solidFill>
              </a:rPr>
              <a:t>$0.00 </a:t>
            </a:r>
          </a:p>
          <a:p>
            <a:pPr lvl="1">
              <a:buFontTx/>
              <a:buNone/>
            </a:pPr>
            <a:r>
              <a:rPr lang="en-US" dirty="0" smtClean="0"/>
              <a:t>Countermeasure cost = </a:t>
            </a:r>
            <a:r>
              <a:rPr lang="en-US" dirty="0" smtClean="0">
                <a:solidFill>
                  <a:schemeClr val="bg1">
                    <a:lumMod val="50000"/>
                  </a:schemeClr>
                </a:solidFill>
              </a:rPr>
              <a:t>$20,000</a:t>
            </a:r>
          </a:p>
          <a:p>
            <a:pPr lvl="1">
              <a:buFontTx/>
              <a:buNone/>
            </a:pPr>
            <a:r>
              <a:rPr lang="en-US" dirty="0" smtClean="0">
                <a:solidFill>
                  <a:schemeClr val="accent6">
                    <a:lumMod val="50000"/>
                  </a:schemeClr>
                </a:solidFill>
              </a:rPr>
              <a:t>ALE2</a:t>
            </a:r>
            <a:r>
              <a:rPr lang="en-US" dirty="0" smtClean="0">
                <a:solidFill>
                  <a:srgbClr val="FF0000"/>
                </a:solidFill>
              </a:rPr>
              <a:t> </a:t>
            </a:r>
            <a:r>
              <a:rPr lang="en-US" dirty="0" smtClean="0"/>
              <a:t>+ countermeasure cost = </a:t>
            </a:r>
            <a:r>
              <a:rPr lang="en-US" dirty="0" smtClean="0">
                <a:solidFill>
                  <a:schemeClr val="accent6">
                    <a:lumMod val="50000"/>
                  </a:schemeClr>
                </a:solidFill>
              </a:rPr>
              <a:t>($0) </a:t>
            </a:r>
            <a:r>
              <a:rPr lang="en-US" dirty="0" smtClean="0">
                <a:solidFill>
                  <a:srgbClr val="FF0000"/>
                </a:solidFill>
              </a:rPr>
              <a:t>+ </a:t>
            </a:r>
            <a:r>
              <a:rPr lang="en-US" dirty="0" smtClean="0">
                <a:solidFill>
                  <a:schemeClr val="bg1">
                    <a:lumMod val="50000"/>
                  </a:schemeClr>
                </a:solidFill>
              </a:rPr>
              <a:t>$20,000.00</a:t>
            </a:r>
          </a:p>
          <a:p>
            <a:pPr lvl="1">
              <a:buFontTx/>
              <a:buNone/>
            </a:pPr>
            <a:r>
              <a:rPr lang="en-US" dirty="0" smtClean="0">
                <a:solidFill>
                  <a:schemeClr val="accent6">
                    <a:lumMod val="50000"/>
                  </a:schemeClr>
                </a:solidFill>
              </a:rPr>
              <a:t>ALE2 = $20,000</a:t>
            </a:r>
          </a:p>
          <a:p>
            <a:pPr eaLnBrk="1" hangingPunct="1">
              <a:buFontTx/>
              <a:buNone/>
            </a:pPr>
            <a:endParaRPr lang="en-US" dirty="0" smtClean="0">
              <a:solidFill>
                <a:srgbClr val="FF0000"/>
              </a:solidFill>
            </a:endParaRPr>
          </a:p>
          <a:p>
            <a:pPr eaLnBrk="1" hangingPunct="1">
              <a:buFontTx/>
              <a:buNone/>
            </a:pPr>
            <a:r>
              <a:rPr lang="en-US" dirty="0" smtClean="0"/>
              <a:t>Which is smaller? </a:t>
            </a:r>
          </a:p>
          <a:p>
            <a:pPr eaLnBrk="1" hangingPunct="1">
              <a:buFontTx/>
              <a:buNone/>
            </a:pPr>
            <a:r>
              <a:rPr lang="en-US" dirty="0" smtClean="0"/>
              <a:t>	 </a:t>
            </a:r>
            <a:r>
              <a:rPr lang="en-US" dirty="0" smtClean="0">
                <a:solidFill>
                  <a:srgbClr val="FF0000"/>
                </a:solidFill>
              </a:rPr>
              <a:t>ALE ($6,000)</a:t>
            </a:r>
            <a:r>
              <a:rPr lang="en-US" dirty="0" smtClean="0"/>
              <a:t>  or  </a:t>
            </a:r>
            <a:r>
              <a:rPr lang="en-US" dirty="0" smtClean="0">
                <a:solidFill>
                  <a:schemeClr val="accent6">
                    <a:lumMod val="50000"/>
                  </a:schemeClr>
                </a:solidFill>
              </a:rPr>
              <a:t>ALE2 ($20,000)</a:t>
            </a:r>
            <a:r>
              <a:rPr lang="en-US" dirty="0" smtClean="0"/>
              <a:t> </a:t>
            </a:r>
          </a:p>
          <a:p>
            <a:pPr>
              <a:buFontTx/>
              <a:buNone/>
            </a:pPr>
            <a:endParaRPr lang="en-US" dirty="0" smtClean="0"/>
          </a:p>
        </p:txBody>
      </p:sp>
    </p:spTree>
    <p:extLst>
      <p:ext uri="{BB962C8B-B14F-4D97-AF65-F5344CB8AC3E}">
        <p14:creationId xmlns:p14="http://schemas.microsoft.com/office/powerpoint/2010/main" val="81614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Problem Answer</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a:buNone/>
            </a:pPr>
            <a:r>
              <a:rPr lang="en-US" dirty="0" smtClean="0"/>
              <a:t>In this case it is NOT cost effective to implement the countermeasure.</a:t>
            </a:r>
            <a:endParaRPr lang="en-US" dirty="0"/>
          </a:p>
        </p:txBody>
      </p:sp>
    </p:spTree>
    <p:extLst>
      <p:ext uri="{BB962C8B-B14F-4D97-AF65-F5344CB8AC3E}">
        <p14:creationId xmlns:p14="http://schemas.microsoft.com/office/powerpoint/2010/main" val="339733455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smtClean="0"/>
              <a:t>Details of Reducing Risk  </a:t>
            </a:r>
          </a:p>
        </p:txBody>
      </p:sp>
      <p:sp>
        <p:nvSpPr>
          <p:cNvPr id="67587" name="Rectangle 3"/>
          <p:cNvSpPr>
            <a:spLocks noGrp="1" noChangeArrowheads="1"/>
          </p:cNvSpPr>
          <p:nvPr>
            <p:ph idx="1"/>
          </p:nvPr>
        </p:nvSpPr>
        <p:spPr/>
        <p:txBody>
          <a:bodyPr/>
          <a:lstStyle/>
          <a:p>
            <a:pPr>
              <a:buNone/>
            </a:pPr>
            <a:r>
              <a:rPr lang="en-US" dirty="0" smtClean="0"/>
              <a:t>If the cost per year of the countermeasure is more than the ALE, don’t implement it, instead either:</a:t>
            </a:r>
          </a:p>
          <a:p>
            <a:pPr lvl="1"/>
            <a:r>
              <a:rPr lang="en-US" dirty="0" smtClean="0"/>
              <a:t>Transfer the risk</a:t>
            </a:r>
          </a:p>
          <a:p>
            <a:pPr lvl="1"/>
            <a:r>
              <a:rPr lang="en-US" dirty="0" smtClean="0"/>
              <a:t>Avoid the risk</a:t>
            </a:r>
          </a:p>
          <a:p>
            <a:pPr lvl="1"/>
            <a:r>
              <a:rPr lang="en-US" dirty="0" smtClean="0"/>
              <a:t>Accept the risk</a:t>
            </a:r>
          </a:p>
          <a:p>
            <a:endParaRPr lang="en-US" dirty="0" smtClean="0"/>
          </a:p>
        </p:txBody>
      </p:sp>
    </p:spTree>
    <p:extLst>
      <p:ext uri="{BB962C8B-B14F-4D97-AF65-F5344CB8AC3E}">
        <p14:creationId xmlns:p14="http://schemas.microsoft.com/office/powerpoint/2010/main" val="334821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NIST Definitions</a:t>
            </a:r>
            <a:endParaRPr lang="en-US"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13</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648200"/>
            <a:ext cx="2761067" cy="1267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939213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000" smtClean="0"/>
              <a:t>Total Risk vs. Residual Risk (100)</a:t>
            </a:r>
          </a:p>
        </p:txBody>
      </p:sp>
      <p:sp>
        <p:nvSpPr>
          <p:cNvPr id="71683" name="Rectangle 3"/>
          <p:cNvSpPr>
            <a:spLocks noGrp="1" noChangeArrowheads="1"/>
          </p:cNvSpPr>
          <p:nvPr>
            <p:ph idx="1"/>
          </p:nvPr>
        </p:nvSpPr>
        <p:spPr>
          <a:xfrm>
            <a:off x="152400" y="1447800"/>
            <a:ext cx="8839200" cy="5257800"/>
          </a:xfrm>
        </p:spPr>
        <p:txBody>
          <a:bodyPr/>
          <a:lstStyle/>
          <a:p>
            <a:pPr eaLnBrk="1" hangingPunct="1"/>
            <a:r>
              <a:rPr lang="en-US" dirty="0" smtClean="0"/>
              <a:t>No matter what controls you place to protect an asset, it will never be 100% secure. The leftover risk after applying countermeasures is called the </a:t>
            </a:r>
            <a:r>
              <a:rPr lang="en-US" i="1" dirty="0" smtClean="0"/>
              <a:t>residual risk</a:t>
            </a:r>
            <a:r>
              <a:rPr lang="en-US" dirty="0" smtClean="0"/>
              <a:t>.</a:t>
            </a:r>
          </a:p>
          <a:p>
            <a:pPr eaLnBrk="1" hangingPunct="1"/>
            <a:r>
              <a:rPr lang="en-US" dirty="0" smtClean="0"/>
              <a:t>Total Risk is the risk a company faces if they choose accept the risk.</a:t>
            </a:r>
          </a:p>
        </p:txBody>
      </p:sp>
    </p:spTree>
    <p:extLst>
      <p:ext uri="{BB962C8B-B14F-4D97-AF65-F5344CB8AC3E}">
        <p14:creationId xmlns:p14="http://schemas.microsoft.com/office/powerpoint/2010/main" val="191731355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mtClean="0"/>
              <a:t>Total Risk vs. Residual Risk (100)</a:t>
            </a:r>
          </a:p>
        </p:txBody>
      </p:sp>
      <p:sp>
        <p:nvSpPr>
          <p:cNvPr id="72707" name="Rectangle 3"/>
          <p:cNvSpPr>
            <a:spLocks noGrp="1" noChangeArrowheads="1"/>
          </p:cNvSpPr>
          <p:nvPr>
            <p:ph idx="1"/>
          </p:nvPr>
        </p:nvSpPr>
        <p:spPr/>
        <p:txBody>
          <a:bodyPr>
            <a:normAutofit fontScale="92500" lnSpcReduction="20000"/>
          </a:bodyPr>
          <a:lstStyle/>
          <a:p>
            <a:pPr marL="0" indent="0">
              <a:buNone/>
            </a:pPr>
            <a:r>
              <a:rPr lang="en-US" dirty="0" smtClean="0"/>
              <a:t>A </a:t>
            </a:r>
            <a:r>
              <a:rPr lang="en-US" b="1" dirty="0" smtClean="0"/>
              <a:t>control gap </a:t>
            </a:r>
            <a:r>
              <a:rPr lang="en-US" dirty="0" smtClean="0"/>
              <a:t>is the protection a countermeasure cannot </a:t>
            </a:r>
            <a:r>
              <a:rPr lang="en-US" dirty="0"/>
              <a:t>provide </a:t>
            </a:r>
            <a:r>
              <a:rPr lang="en-US" dirty="0" smtClean="0"/>
              <a:t>and therefore = </a:t>
            </a:r>
            <a:r>
              <a:rPr lang="en-US" b="1" dirty="0"/>
              <a:t>Residual risk</a:t>
            </a:r>
            <a:endParaRPr lang="en-US" b="1" dirty="0" smtClean="0"/>
          </a:p>
          <a:p>
            <a:endParaRPr lang="en-US" dirty="0" smtClean="0"/>
          </a:p>
          <a:p>
            <a:pPr>
              <a:buNone/>
            </a:pPr>
            <a:r>
              <a:rPr lang="en-US" dirty="0" smtClean="0"/>
              <a:t>Conceptual (not actual) formulas</a:t>
            </a:r>
          </a:p>
          <a:p>
            <a:r>
              <a:rPr lang="en-US" dirty="0" smtClean="0"/>
              <a:t>Threats x vulnerabilities x asset value = total risk</a:t>
            </a:r>
          </a:p>
          <a:p>
            <a:pPr>
              <a:buNone/>
            </a:pPr>
            <a:endParaRPr lang="en-US" dirty="0" smtClean="0"/>
          </a:p>
          <a:p>
            <a:r>
              <a:rPr lang="en-US" dirty="0"/>
              <a:t>(threats x </a:t>
            </a:r>
            <a:r>
              <a:rPr lang="en-US" dirty="0" err="1"/>
              <a:t>vuln</a:t>
            </a:r>
            <a:r>
              <a:rPr lang="en-US" dirty="0"/>
              <a:t> x asset value) + control gap  = residual risk</a:t>
            </a:r>
          </a:p>
          <a:p>
            <a:pPr>
              <a:buNone/>
            </a:pPr>
            <a:endParaRPr lang="en-US" dirty="0"/>
          </a:p>
          <a:p>
            <a:r>
              <a:rPr lang="en-US" dirty="0"/>
              <a:t>Total risk – countermeasures = residual </a:t>
            </a:r>
            <a:r>
              <a:rPr lang="en-US" dirty="0" smtClean="0"/>
              <a:t>risk</a:t>
            </a:r>
          </a:p>
          <a:p>
            <a:endParaRPr lang="en-US" dirty="0"/>
          </a:p>
          <a:p>
            <a:r>
              <a:rPr lang="en-US" dirty="0"/>
              <a:t>Countermeasures + control gap = total </a:t>
            </a:r>
            <a:r>
              <a:rPr lang="en-US" dirty="0" smtClean="0"/>
              <a:t>risk</a:t>
            </a:r>
          </a:p>
          <a:p>
            <a:endParaRPr lang="en-US" dirty="0" smtClean="0"/>
          </a:p>
          <a:p>
            <a:endParaRPr lang="en-US" dirty="0" smtClean="0"/>
          </a:p>
        </p:txBody>
      </p:sp>
    </p:spTree>
    <p:extLst>
      <p:ext uri="{BB962C8B-B14F-4D97-AF65-F5344CB8AC3E}">
        <p14:creationId xmlns:p14="http://schemas.microsoft.com/office/powerpoint/2010/main" val="186835463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dirty="0" smtClean="0"/>
              <a:t>Review of Quantitative</a:t>
            </a:r>
          </a:p>
        </p:txBody>
      </p:sp>
      <p:sp>
        <p:nvSpPr>
          <p:cNvPr id="73731" name="Rectangle 3"/>
          <p:cNvSpPr>
            <a:spLocks noGrp="1" noChangeArrowheads="1"/>
          </p:cNvSpPr>
          <p:nvPr>
            <p:ph idx="1"/>
          </p:nvPr>
        </p:nvSpPr>
        <p:spPr>
          <a:xfrm>
            <a:off x="152400" y="1447800"/>
            <a:ext cx="8839200" cy="5257800"/>
          </a:xfrm>
        </p:spPr>
        <p:txBody>
          <a:bodyPr/>
          <a:lstStyle/>
          <a:p>
            <a:pPr eaLnBrk="1" hangingPunct="1"/>
            <a:r>
              <a:rPr lang="en-US" dirty="0" smtClean="0"/>
              <a:t>Assign value to assets</a:t>
            </a:r>
          </a:p>
          <a:p>
            <a:pPr eaLnBrk="1" hangingPunct="1"/>
            <a:r>
              <a:rPr lang="en-US" dirty="0" smtClean="0"/>
              <a:t>Estimate potential loss per asset/threat (</a:t>
            </a:r>
            <a:r>
              <a:rPr lang="en-US" dirty="0" smtClean="0">
                <a:solidFill>
                  <a:srgbClr val="7030A0"/>
                </a:solidFill>
              </a:rPr>
              <a:t>SLE</a:t>
            </a:r>
            <a:r>
              <a:rPr lang="en-US" dirty="0" smtClean="0"/>
              <a:t>)</a:t>
            </a:r>
          </a:p>
          <a:p>
            <a:pPr eaLnBrk="1" hangingPunct="1"/>
            <a:r>
              <a:rPr lang="en-US" dirty="0" smtClean="0"/>
              <a:t>Estimate likelihood of threat (</a:t>
            </a:r>
            <a:r>
              <a:rPr lang="en-US" dirty="0" smtClean="0">
                <a:solidFill>
                  <a:srgbClr val="FFC000"/>
                </a:solidFill>
              </a:rPr>
              <a:t>ARO</a:t>
            </a:r>
            <a:r>
              <a:rPr lang="en-US" dirty="0" smtClean="0"/>
              <a:t>)</a:t>
            </a:r>
          </a:p>
          <a:p>
            <a:pPr eaLnBrk="1" hangingPunct="1"/>
            <a:r>
              <a:rPr lang="en-US" dirty="0" smtClean="0"/>
              <a:t>Estimate Annual Loss per year (</a:t>
            </a:r>
            <a:r>
              <a:rPr lang="en-US" dirty="0" smtClean="0">
                <a:solidFill>
                  <a:srgbClr val="FF0000"/>
                </a:solidFill>
              </a:rPr>
              <a:t>ALE</a:t>
            </a:r>
            <a:r>
              <a:rPr lang="en-US" dirty="0" smtClean="0"/>
              <a:t>)</a:t>
            </a:r>
          </a:p>
          <a:p>
            <a:pPr eaLnBrk="1" hangingPunct="1"/>
            <a:r>
              <a:rPr lang="en-US" dirty="0" smtClean="0"/>
              <a:t>Examine available countermeasures and compute the new ALE + countermeasure cost (</a:t>
            </a:r>
            <a:r>
              <a:rPr lang="en-US" dirty="0" smtClean="0">
                <a:solidFill>
                  <a:schemeClr val="accent6">
                    <a:lumMod val="50000"/>
                  </a:schemeClr>
                </a:solidFill>
              </a:rPr>
              <a:t>ALE2</a:t>
            </a:r>
            <a:r>
              <a:rPr lang="en-US" dirty="0" smtClean="0"/>
              <a:t>) after each is applied</a:t>
            </a:r>
          </a:p>
          <a:p>
            <a:pPr eaLnBrk="1" hangingPunct="1"/>
            <a:r>
              <a:rPr lang="en-US" dirty="0" smtClean="0"/>
              <a:t>Determine whether to reduce, transfer, avoid or accept Risk</a:t>
            </a:r>
          </a:p>
        </p:txBody>
      </p:sp>
    </p:spTree>
    <p:extLst>
      <p:ext uri="{BB962C8B-B14F-4D97-AF65-F5344CB8AC3E}">
        <p14:creationId xmlns:p14="http://schemas.microsoft.com/office/powerpoint/2010/main" val="85914343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Qualitative Risk Analysis</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133</a:t>
            </a:fld>
            <a:endParaRPr lang="en-US" dirty="0"/>
          </a:p>
        </p:txBody>
      </p:sp>
    </p:spTree>
    <p:extLst>
      <p:ext uri="{BB962C8B-B14F-4D97-AF65-F5344CB8AC3E}">
        <p14:creationId xmlns:p14="http://schemas.microsoft.com/office/powerpoint/2010/main" val="32778751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mtClean="0"/>
              <a:t>Qualitative Risk Analysis (91)</a:t>
            </a:r>
          </a:p>
        </p:txBody>
      </p:sp>
      <p:sp>
        <p:nvSpPr>
          <p:cNvPr id="71683" name="Rectangle 3"/>
          <p:cNvSpPr>
            <a:spLocks noGrp="1" noChangeArrowheads="1"/>
          </p:cNvSpPr>
          <p:nvPr>
            <p:ph idx="1"/>
          </p:nvPr>
        </p:nvSpPr>
        <p:spPr/>
        <p:txBody>
          <a:bodyPr>
            <a:normAutofit/>
          </a:bodyPr>
          <a:lstStyle/>
          <a:p>
            <a:pPr>
              <a:buNone/>
            </a:pPr>
            <a:r>
              <a:rPr lang="en-US" dirty="0" smtClean="0"/>
              <a:t>Rather than assign values to everything uses subjective methods to analyze risk and determined methods of managing the risk.</a:t>
            </a:r>
          </a:p>
          <a:p>
            <a:r>
              <a:rPr lang="en-US" dirty="0" smtClean="0"/>
              <a:t>Techniques includes</a:t>
            </a:r>
          </a:p>
          <a:p>
            <a:pPr lvl="1"/>
            <a:r>
              <a:rPr lang="en-US" dirty="0" smtClean="0"/>
              <a:t>Judgment</a:t>
            </a:r>
          </a:p>
          <a:p>
            <a:pPr lvl="1"/>
            <a:r>
              <a:rPr lang="en-US" dirty="0" smtClean="0"/>
              <a:t>Best practices</a:t>
            </a:r>
          </a:p>
          <a:p>
            <a:pPr lvl="1"/>
            <a:r>
              <a:rPr lang="en-US" dirty="0" smtClean="0"/>
              <a:t>Intuition</a:t>
            </a:r>
          </a:p>
          <a:p>
            <a:pPr lvl="1"/>
            <a:r>
              <a:rPr lang="en-US" dirty="0" smtClean="0"/>
              <a:t>Experience</a:t>
            </a:r>
          </a:p>
        </p:txBody>
      </p:sp>
    </p:spTree>
    <p:extLst>
      <p:ext uri="{BB962C8B-B14F-4D97-AF65-F5344CB8AC3E}">
        <p14:creationId xmlns:p14="http://schemas.microsoft.com/office/powerpoint/2010/main" val="251205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135</a:t>
            </a:fld>
            <a:endParaRPr lang="en-US" dirty="0"/>
          </a:p>
        </p:txBody>
      </p:sp>
      <p:sp>
        <p:nvSpPr>
          <p:cNvPr id="5" name="Title 4"/>
          <p:cNvSpPr>
            <a:spLocks noGrp="1"/>
          </p:cNvSpPr>
          <p:nvPr>
            <p:ph type="title"/>
          </p:nvPr>
        </p:nvSpPr>
        <p:spPr/>
        <p:txBody>
          <a:bodyPr/>
          <a:lstStyle/>
          <a:p>
            <a:r>
              <a:rPr lang="en-US" dirty="0"/>
              <a:t>Quantitative vs. Qualitative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447800"/>
            <a:ext cx="8700407"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23581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smtClean="0"/>
              <a:t> Qualitative</a:t>
            </a:r>
          </a:p>
        </p:txBody>
      </p:sp>
      <p:sp>
        <p:nvSpPr>
          <p:cNvPr id="72707" name="Rectangle 3"/>
          <p:cNvSpPr>
            <a:spLocks noGrp="1" noChangeArrowheads="1"/>
          </p:cNvSpPr>
          <p:nvPr>
            <p:ph idx="1"/>
          </p:nvPr>
        </p:nvSpPr>
        <p:spPr>
          <a:xfrm>
            <a:off x="152400" y="1524000"/>
            <a:ext cx="8839200" cy="5181600"/>
          </a:xfrm>
        </p:spPr>
        <p:txBody>
          <a:bodyPr/>
          <a:lstStyle/>
          <a:p>
            <a:pPr eaLnBrk="1" hangingPunct="1">
              <a:buFontTx/>
              <a:buNone/>
            </a:pPr>
            <a:r>
              <a:rPr lang="en-US" dirty="0" smtClean="0"/>
              <a:t>Specific techniques we will discuss include</a:t>
            </a:r>
          </a:p>
          <a:p>
            <a:pPr eaLnBrk="1" hangingPunct="1"/>
            <a:r>
              <a:rPr lang="en-US" dirty="0" smtClean="0"/>
              <a:t>Delphi</a:t>
            </a:r>
          </a:p>
          <a:p>
            <a:pPr eaLnBrk="1" hangingPunct="1"/>
            <a:r>
              <a:rPr lang="en-US" dirty="0" smtClean="0"/>
              <a:t>Brainstorming</a:t>
            </a:r>
          </a:p>
          <a:p>
            <a:pPr eaLnBrk="1" hangingPunct="1"/>
            <a:r>
              <a:rPr lang="en-US" dirty="0" smtClean="0"/>
              <a:t>Focus groups</a:t>
            </a:r>
          </a:p>
          <a:p>
            <a:pPr eaLnBrk="1" hangingPunct="1"/>
            <a:r>
              <a:rPr lang="en-US" dirty="0" smtClean="0"/>
              <a:t>Surveys</a:t>
            </a:r>
          </a:p>
          <a:p>
            <a:pPr eaLnBrk="1" hangingPunct="1"/>
            <a:r>
              <a:rPr lang="en-US" dirty="0" smtClean="0"/>
              <a:t>Questionnaires</a:t>
            </a:r>
          </a:p>
          <a:p>
            <a:pPr eaLnBrk="1" hangingPunct="1"/>
            <a:r>
              <a:rPr lang="en-US" dirty="0" smtClean="0"/>
              <a:t>Interviews and one-on-one meetings</a:t>
            </a:r>
          </a:p>
        </p:txBody>
      </p:sp>
    </p:spTree>
    <p:extLst>
      <p:ext uri="{BB962C8B-B14F-4D97-AF65-F5344CB8AC3E}">
        <p14:creationId xmlns:p14="http://schemas.microsoft.com/office/powerpoint/2010/main" val="183530898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smtClean="0"/>
              <a:t>Delphi </a:t>
            </a:r>
          </a:p>
        </p:txBody>
      </p:sp>
      <p:sp>
        <p:nvSpPr>
          <p:cNvPr id="77827" name="Rectangle 3"/>
          <p:cNvSpPr>
            <a:spLocks noGrp="1" noChangeArrowheads="1"/>
          </p:cNvSpPr>
          <p:nvPr>
            <p:ph idx="1"/>
          </p:nvPr>
        </p:nvSpPr>
        <p:spPr/>
        <p:txBody>
          <a:bodyPr>
            <a:normAutofit fontScale="92500" lnSpcReduction="20000"/>
          </a:bodyPr>
          <a:lstStyle/>
          <a:p>
            <a:pPr>
              <a:buNone/>
            </a:pPr>
            <a:r>
              <a:rPr lang="en-US" dirty="0" smtClean="0"/>
              <a:t>Technique where a groups comes together, each member gives an honest opinion of what he or she believes the result of a threat will be.</a:t>
            </a:r>
          </a:p>
          <a:p>
            <a:pPr lvl="1"/>
            <a:r>
              <a:rPr lang="en-US" dirty="0" smtClean="0"/>
              <a:t> Idea is to have everyone express their true ideas and not just go along with one person dictates</a:t>
            </a:r>
          </a:p>
          <a:p>
            <a:pPr>
              <a:buNone/>
            </a:pPr>
            <a:endParaRPr lang="en-US" dirty="0" smtClean="0"/>
          </a:p>
          <a:p>
            <a:pPr>
              <a:buNone/>
            </a:pPr>
            <a:r>
              <a:rPr lang="en-US" dirty="0" smtClean="0"/>
              <a:t>The results are then compiles and given to group members that ANONYMOUSLY write down there comments and returned to analysis group.</a:t>
            </a:r>
          </a:p>
          <a:p>
            <a:endParaRPr lang="en-US" dirty="0" smtClean="0"/>
          </a:p>
          <a:p>
            <a:pPr>
              <a:buNone/>
            </a:pPr>
            <a:r>
              <a:rPr lang="en-US" dirty="0" smtClean="0"/>
              <a:t>These comments are compiled and redistributed for comments until a consensus is reached</a:t>
            </a:r>
          </a:p>
        </p:txBody>
      </p:sp>
    </p:spTree>
    <p:extLst>
      <p:ext uri="{BB962C8B-B14F-4D97-AF65-F5344CB8AC3E}">
        <p14:creationId xmlns:p14="http://schemas.microsoft.com/office/powerpoint/2010/main" val="31334577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dirty="0" smtClean="0"/>
              <a:t>Modified Delphi  </a:t>
            </a:r>
          </a:p>
        </p:txBody>
      </p:sp>
      <p:sp>
        <p:nvSpPr>
          <p:cNvPr id="78851" name="Rectangle 3"/>
          <p:cNvSpPr>
            <a:spLocks noGrp="1" noChangeArrowheads="1"/>
          </p:cNvSpPr>
          <p:nvPr>
            <p:ph idx="1"/>
          </p:nvPr>
        </p:nvSpPr>
        <p:spPr>
          <a:xfrm>
            <a:off x="152400" y="1524000"/>
            <a:ext cx="8839200" cy="5181600"/>
          </a:xfrm>
        </p:spPr>
        <p:txBody>
          <a:bodyPr/>
          <a:lstStyle/>
          <a:p>
            <a:pPr eaLnBrk="1" hangingPunct="1">
              <a:buFontTx/>
              <a:buNone/>
            </a:pPr>
            <a:r>
              <a:rPr lang="en-US" smtClean="0"/>
              <a:t>A silent form of brainstorming , participants develop idea individually without a group and submit their ideas to decision makers.</a:t>
            </a:r>
          </a:p>
          <a:p>
            <a:pPr eaLnBrk="1" hangingPunct="1">
              <a:buFontTx/>
              <a:buNone/>
            </a:pPr>
            <a:endParaRPr lang="en-US" smtClean="0"/>
          </a:p>
        </p:txBody>
      </p:sp>
    </p:spTree>
    <p:extLst>
      <p:ext uri="{BB962C8B-B14F-4D97-AF65-F5344CB8AC3E}">
        <p14:creationId xmlns:p14="http://schemas.microsoft.com/office/powerpoint/2010/main" val="167816223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Other Qualitative Methods</a:t>
            </a:r>
            <a:endParaRPr lang="en-US" dirty="0" smtClean="0"/>
          </a:p>
        </p:txBody>
      </p:sp>
      <p:sp>
        <p:nvSpPr>
          <p:cNvPr id="78851" name="Rectangle 3"/>
          <p:cNvSpPr>
            <a:spLocks noGrp="1" noChangeArrowheads="1"/>
          </p:cNvSpPr>
          <p:nvPr>
            <p:ph idx="1"/>
          </p:nvPr>
        </p:nvSpPr>
        <p:spPr/>
        <p:txBody>
          <a:bodyPr>
            <a:normAutofit/>
          </a:bodyPr>
          <a:lstStyle/>
          <a:p>
            <a:pPr>
              <a:buNone/>
            </a:pPr>
            <a:r>
              <a:rPr lang="en-US" dirty="0" smtClean="0"/>
              <a:t>Brainstorming  -</a:t>
            </a:r>
          </a:p>
          <a:p>
            <a:pPr lvl="1"/>
            <a:r>
              <a:rPr lang="en-US" dirty="0" smtClean="0"/>
              <a:t>a conference technique of solving specific problems, amassing information, stimulating creative thinking, developing new ideas, etc., by unrestrained and spontaneous participation in discussion.</a:t>
            </a:r>
          </a:p>
          <a:p>
            <a:pPr lvl="1"/>
            <a:endParaRPr lang="en-US" dirty="0" smtClean="0"/>
          </a:p>
          <a:p>
            <a:pPr lvl="1"/>
            <a:endParaRPr lang="en-US" dirty="0" smtClean="0"/>
          </a:p>
          <a:p>
            <a:pPr>
              <a:buNone/>
            </a:pPr>
            <a:r>
              <a:rPr lang="en-US" sz="1400" i="1" dirty="0" smtClean="0"/>
              <a:t>http://dictionary.reference.com/browse/brainstorming</a:t>
            </a:r>
          </a:p>
        </p:txBody>
      </p:sp>
    </p:spTree>
    <p:extLst>
      <p:ext uri="{BB962C8B-B14F-4D97-AF65-F5344CB8AC3E}">
        <p14:creationId xmlns:p14="http://schemas.microsoft.com/office/powerpoint/2010/main" val="3065728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Key </a:t>
            </a:r>
            <a:r>
              <a:rPr lang="en-US" dirty="0" smtClean="0"/>
              <a:t>Terms – NIST</a:t>
            </a:r>
          </a:p>
        </p:txBody>
      </p:sp>
      <p:sp>
        <p:nvSpPr>
          <p:cNvPr id="4099" name="Rectangle 3"/>
          <p:cNvSpPr>
            <a:spLocks noGrp="1" noChangeArrowheads="1"/>
          </p:cNvSpPr>
          <p:nvPr>
            <p:ph idx="1"/>
          </p:nvPr>
        </p:nvSpPr>
        <p:spPr>
          <a:xfrm>
            <a:off x="152400" y="1212027"/>
            <a:ext cx="8991600" cy="5339649"/>
          </a:xfrm>
        </p:spPr>
        <p:txBody>
          <a:bodyPr>
            <a:normAutofit/>
          </a:bodyPr>
          <a:lstStyle/>
          <a:p>
            <a:r>
              <a:rPr lang="en-US" b="1" dirty="0">
                <a:solidFill>
                  <a:srgbClr val="FF0000"/>
                </a:solidFill>
              </a:rPr>
              <a:t>Confidentiality</a:t>
            </a:r>
            <a:r>
              <a:rPr lang="en-US" dirty="0"/>
              <a:t> </a:t>
            </a:r>
            <a:r>
              <a:rPr lang="en-US" dirty="0" smtClean="0"/>
              <a:t>-- Preserving </a:t>
            </a:r>
            <a:r>
              <a:rPr lang="en-US" dirty="0"/>
              <a:t>authorized restrictions on information access and disclosure, including means for protecting personal privacy and proprietary information. </a:t>
            </a:r>
          </a:p>
          <a:p>
            <a:pPr lvl="1"/>
            <a:r>
              <a:rPr lang="en-US" dirty="0"/>
              <a:t>SOURCE: SP 800-53; SP 800-53A; SP 800-18; SP 800-27; SP 800-60; SP 800-37; FIPS 200; FIPS 199; 44 U.S.C., Sec. 3542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81000"/>
            <a:ext cx="2209800" cy="1014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277495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Other Qualitative Methods</a:t>
            </a:r>
            <a:endParaRPr lang="en-US" dirty="0" smtClean="0"/>
          </a:p>
        </p:txBody>
      </p:sp>
      <p:sp>
        <p:nvSpPr>
          <p:cNvPr id="78851" name="Rectangle 3"/>
          <p:cNvSpPr>
            <a:spLocks noGrp="1" noChangeArrowheads="1"/>
          </p:cNvSpPr>
          <p:nvPr>
            <p:ph idx="1"/>
          </p:nvPr>
        </p:nvSpPr>
        <p:spPr/>
        <p:txBody>
          <a:bodyPr/>
          <a:lstStyle/>
          <a:p>
            <a:pPr>
              <a:buNone/>
            </a:pPr>
            <a:r>
              <a:rPr lang="en-US" dirty="0" smtClean="0"/>
              <a:t>Focus groups – </a:t>
            </a:r>
          </a:p>
          <a:p>
            <a:pPr lvl="1"/>
            <a:r>
              <a:rPr lang="en-US" dirty="0" smtClean="0"/>
              <a:t>a representative group of people questioned together about their opinions on political issues, consumer products, etc. </a:t>
            </a:r>
          </a:p>
          <a:p>
            <a:endParaRPr lang="en-US" dirty="0" smtClean="0"/>
          </a:p>
          <a:p>
            <a:endParaRPr lang="en-US" dirty="0" smtClean="0"/>
          </a:p>
          <a:p>
            <a:endParaRPr lang="en-US" dirty="0" smtClean="0"/>
          </a:p>
          <a:p>
            <a:endParaRPr lang="en-US" sz="1400" i="1" dirty="0" smtClean="0"/>
          </a:p>
          <a:p>
            <a:endParaRPr lang="en-US" sz="1400" i="1" dirty="0" smtClean="0"/>
          </a:p>
          <a:p>
            <a:pPr>
              <a:buNone/>
            </a:pPr>
            <a:r>
              <a:rPr lang="en-US" sz="1400" i="1" dirty="0" smtClean="0"/>
              <a:t>http://dictionary.reference.com/browse/focus+group</a:t>
            </a:r>
          </a:p>
          <a:p>
            <a:endParaRPr lang="en-US" dirty="0" smtClean="0"/>
          </a:p>
        </p:txBody>
      </p:sp>
    </p:spTree>
    <p:extLst>
      <p:ext uri="{BB962C8B-B14F-4D97-AF65-F5344CB8AC3E}">
        <p14:creationId xmlns:p14="http://schemas.microsoft.com/office/powerpoint/2010/main" val="15539522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Other Qualitative Methods</a:t>
            </a:r>
            <a:endParaRPr lang="en-US" dirty="0" smtClean="0"/>
          </a:p>
        </p:txBody>
      </p:sp>
      <p:sp>
        <p:nvSpPr>
          <p:cNvPr id="78851" name="Rectangle 3"/>
          <p:cNvSpPr>
            <a:spLocks noGrp="1" noChangeArrowheads="1"/>
          </p:cNvSpPr>
          <p:nvPr>
            <p:ph idx="1"/>
          </p:nvPr>
        </p:nvSpPr>
        <p:spPr/>
        <p:txBody>
          <a:bodyPr/>
          <a:lstStyle/>
          <a:p>
            <a:r>
              <a:rPr lang="en-US" smtClean="0"/>
              <a:t>Surveys</a:t>
            </a:r>
          </a:p>
          <a:p>
            <a:r>
              <a:rPr lang="en-US" smtClean="0"/>
              <a:t>Questionnaires</a:t>
            </a:r>
          </a:p>
          <a:p>
            <a:r>
              <a:rPr lang="en-US" smtClean="0"/>
              <a:t>Interviews and one-on-one meetings</a:t>
            </a:r>
          </a:p>
          <a:p>
            <a:endParaRPr lang="en-US" dirty="0" smtClean="0"/>
          </a:p>
        </p:txBody>
      </p:sp>
    </p:spTree>
    <p:extLst>
      <p:ext uri="{BB962C8B-B14F-4D97-AF65-F5344CB8AC3E}">
        <p14:creationId xmlns:p14="http://schemas.microsoft.com/office/powerpoint/2010/main" val="349960973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142</a:t>
            </a:fld>
            <a:endParaRPr lang="en-US" dirty="0"/>
          </a:p>
        </p:txBody>
      </p:sp>
      <p:sp>
        <p:nvSpPr>
          <p:cNvPr id="3" name="Title 2"/>
          <p:cNvSpPr>
            <a:spLocks noGrp="1"/>
          </p:cNvSpPr>
          <p:nvPr>
            <p:ph type="title"/>
          </p:nvPr>
        </p:nvSpPr>
        <p:spPr/>
        <p:txBody>
          <a:bodyPr/>
          <a:lstStyle/>
          <a:p>
            <a:r>
              <a:rPr lang="en-US" dirty="0"/>
              <a:t>Key Terms Review</a:t>
            </a:r>
          </a:p>
        </p:txBody>
      </p:sp>
      <p:sp>
        <p:nvSpPr>
          <p:cNvPr id="4" name="Content Placeholder 3"/>
          <p:cNvSpPr>
            <a:spLocks noGrp="1"/>
          </p:cNvSpPr>
          <p:nvPr>
            <p:ph idx="1"/>
          </p:nvPr>
        </p:nvSpPr>
        <p:spPr/>
        <p:txBody>
          <a:bodyPr>
            <a:normAutofit fontScale="55000" lnSpcReduction="20000"/>
          </a:bodyPr>
          <a:lstStyle/>
          <a:p>
            <a:r>
              <a:rPr lang="en-US" b="1" dirty="0"/>
              <a:t>Quantitative risk analysis </a:t>
            </a:r>
            <a:r>
              <a:rPr lang="en-US" dirty="0" smtClean="0"/>
              <a:t>-- Assigning </a:t>
            </a:r>
            <a:r>
              <a:rPr lang="en-US" dirty="0"/>
              <a:t>monetary and numeric values to all the data elements of a risk assessment. </a:t>
            </a:r>
          </a:p>
          <a:p>
            <a:r>
              <a:rPr lang="en-US" b="1" dirty="0"/>
              <a:t>Qualitative risk analysis </a:t>
            </a:r>
            <a:r>
              <a:rPr lang="en-US" dirty="0"/>
              <a:t>-- </a:t>
            </a:r>
            <a:r>
              <a:rPr lang="en-US" dirty="0" smtClean="0"/>
              <a:t>Opinion </a:t>
            </a:r>
            <a:r>
              <a:rPr lang="en-US" dirty="0"/>
              <a:t>-based method of analyzing risk with the use of scenarios and ratings. </a:t>
            </a:r>
          </a:p>
          <a:p>
            <a:r>
              <a:rPr lang="en-US" b="1" dirty="0"/>
              <a:t>Single loss expec</a:t>
            </a:r>
            <a:r>
              <a:rPr lang="en-US" dirty="0"/>
              <a:t>tancy -- </a:t>
            </a:r>
            <a:r>
              <a:rPr lang="en-US" dirty="0" smtClean="0"/>
              <a:t>One </a:t>
            </a:r>
            <a:r>
              <a:rPr lang="en-US" dirty="0"/>
              <a:t>instance of an expected loss if a specific vulnerability is exploited and how it affects a single asset. Asset Value × Exposure Factor = SLE. </a:t>
            </a:r>
          </a:p>
          <a:p>
            <a:r>
              <a:rPr lang="en-US" b="1" dirty="0"/>
              <a:t>Annualized loss expect</a:t>
            </a:r>
            <a:r>
              <a:rPr lang="en-US" dirty="0"/>
              <a:t>ancy -- </a:t>
            </a:r>
            <a:r>
              <a:rPr lang="en-US" dirty="0" smtClean="0"/>
              <a:t>Annual </a:t>
            </a:r>
            <a:r>
              <a:rPr lang="en-US" dirty="0"/>
              <a:t>expected loss if a specific vulnerability is exploited and how it affects a single asset. SLE × ARO = ALE. </a:t>
            </a:r>
          </a:p>
          <a:p>
            <a:r>
              <a:rPr lang="en-US" b="1" dirty="0"/>
              <a:t>Uncertainty ana</a:t>
            </a:r>
            <a:r>
              <a:rPr lang="en-US" dirty="0"/>
              <a:t>lysis -- </a:t>
            </a:r>
            <a:r>
              <a:rPr lang="en-US" dirty="0" smtClean="0"/>
              <a:t>Assigning </a:t>
            </a:r>
            <a:r>
              <a:rPr lang="en-US" dirty="0"/>
              <a:t>confidence level values to data elements. </a:t>
            </a:r>
          </a:p>
          <a:p>
            <a:r>
              <a:rPr lang="en-US" b="1" dirty="0"/>
              <a:t>Delphi method </a:t>
            </a:r>
            <a:r>
              <a:rPr lang="en-US" dirty="0"/>
              <a:t>-- </a:t>
            </a:r>
            <a:r>
              <a:rPr lang="en-US" dirty="0" smtClean="0"/>
              <a:t>Data </a:t>
            </a:r>
            <a:r>
              <a:rPr lang="en-US" dirty="0"/>
              <a:t>collection method that happens in an anonymous fashion. </a:t>
            </a:r>
          </a:p>
          <a:p>
            <a:r>
              <a:rPr lang="en-US" b="1" dirty="0"/>
              <a:t>Cost/ benefit analysis </a:t>
            </a:r>
            <a:r>
              <a:rPr lang="en-US" dirty="0"/>
              <a:t>-- </a:t>
            </a:r>
            <a:r>
              <a:rPr lang="en-US" dirty="0" smtClean="0"/>
              <a:t>Calculating </a:t>
            </a:r>
            <a:r>
              <a:rPr lang="en-US" dirty="0"/>
              <a:t>the value of a control. (ALE before implementing a control) – (ALE after implementing a control) – (annual cost of control) = value of control. </a:t>
            </a:r>
          </a:p>
          <a:p>
            <a:r>
              <a:rPr lang="en-US" b="1" dirty="0"/>
              <a:t>Functionality versus effectiveness of control </a:t>
            </a:r>
            <a:r>
              <a:rPr lang="en-US" dirty="0"/>
              <a:t>-- </a:t>
            </a:r>
            <a:r>
              <a:rPr lang="en-US" dirty="0" smtClean="0"/>
              <a:t>Functionality </a:t>
            </a:r>
            <a:r>
              <a:rPr lang="en-US" dirty="0"/>
              <a:t>is what a control does , and its effectiveness is how well the control does it. </a:t>
            </a:r>
          </a:p>
          <a:p>
            <a:r>
              <a:rPr lang="en-US" b="1" dirty="0"/>
              <a:t>Total risk </a:t>
            </a:r>
            <a:r>
              <a:rPr lang="en-US" dirty="0"/>
              <a:t>-- </a:t>
            </a:r>
            <a:r>
              <a:rPr lang="en-US" dirty="0" smtClean="0"/>
              <a:t>Full </a:t>
            </a:r>
            <a:r>
              <a:rPr lang="en-US" dirty="0"/>
              <a:t>risk amount before a control is put into place. Threats × vulnerabilities × assets = total risk. </a:t>
            </a:r>
          </a:p>
          <a:p>
            <a:r>
              <a:rPr lang="en-US" b="1" dirty="0"/>
              <a:t>Residual risk</a:t>
            </a:r>
            <a:r>
              <a:rPr lang="en-US" dirty="0"/>
              <a:t> -- </a:t>
            </a:r>
            <a:r>
              <a:rPr lang="en-US" dirty="0" smtClean="0"/>
              <a:t>Risk </a:t>
            </a:r>
            <a:r>
              <a:rPr lang="en-US" dirty="0"/>
              <a:t>that remains after implementing a control. Threats × vulnerabilities × assets × (control gap) = residual risk. </a:t>
            </a:r>
          </a:p>
          <a:p>
            <a:r>
              <a:rPr lang="en-US" b="1" dirty="0"/>
              <a:t>Handling risk </a:t>
            </a:r>
            <a:r>
              <a:rPr lang="en-US" dirty="0"/>
              <a:t>-- </a:t>
            </a:r>
            <a:r>
              <a:rPr lang="en-US" dirty="0" smtClean="0"/>
              <a:t>Accept</a:t>
            </a:r>
            <a:r>
              <a:rPr lang="en-US" dirty="0"/>
              <a:t>, transfer, mitigate, avoid.</a:t>
            </a:r>
          </a:p>
          <a:p>
            <a:pPr marL="0" indent="0">
              <a:buNone/>
            </a:pPr>
            <a:endParaRPr lang="en-US" dirty="0"/>
          </a:p>
        </p:txBody>
      </p:sp>
    </p:spTree>
    <p:extLst>
      <p:ext uri="{BB962C8B-B14F-4D97-AF65-F5344CB8AC3E}">
        <p14:creationId xmlns:p14="http://schemas.microsoft.com/office/powerpoint/2010/main" val="113304754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ctrTitle"/>
          </p:nvPr>
        </p:nvSpPr>
        <p:spPr/>
        <p:txBody>
          <a:bodyPr/>
          <a:lstStyle/>
          <a:p>
            <a:pPr eaLnBrk="1" hangingPunct="1"/>
            <a:r>
              <a:rPr lang="en-US" sz="4000" smtClean="0"/>
              <a:t>Policies, Standards, Baselines, Guidelines, and Procedures</a:t>
            </a:r>
          </a:p>
        </p:txBody>
      </p:sp>
    </p:spTree>
    <p:extLst>
      <p:ext uri="{BB962C8B-B14F-4D97-AF65-F5344CB8AC3E}">
        <p14:creationId xmlns:p14="http://schemas.microsoft.com/office/powerpoint/2010/main" val="345788534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fontScale="90000"/>
          </a:bodyPr>
          <a:lstStyle/>
          <a:p>
            <a:r>
              <a:rPr lang="en-US" dirty="0" smtClean="0"/>
              <a:t>Policies Standards, Baselines, Guidelines and Procedures  </a:t>
            </a:r>
          </a:p>
        </p:txBody>
      </p:sp>
      <p:sp>
        <p:nvSpPr>
          <p:cNvPr id="82947" name="Rectangle 3"/>
          <p:cNvSpPr>
            <a:spLocks noGrp="1" noChangeArrowheads="1"/>
          </p:cNvSpPr>
          <p:nvPr>
            <p:ph idx="1"/>
          </p:nvPr>
        </p:nvSpPr>
        <p:spPr/>
        <p:txBody>
          <a:bodyPr>
            <a:normAutofit/>
          </a:bodyPr>
          <a:lstStyle/>
          <a:p>
            <a:pPr>
              <a:buNone/>
            </a:pPr>
            <a:r>
              <a:rPr lang="en-US" dirty="0" smtClean="0"/>
              <a:t>A security program must have all the pieces necessary to provide overall protection to a company and lay out a long term strategy. Policies, Standards, Baselines, Guidelines and Procedures are part of the security program</a:t>
            </a:r>
          </a:p>
          <a:p>
            <a:endParaRPr lang="en-US" dirty="0" smtClean="0"/>
          </a:p>
          <a:p>
            <a:r>
              <a:rPr lang="en-US" dirty="0" smtClean="0"/>
              <a:t>You NEED to understand the terms in the following slides for the exam. (Polices, standards, baseline, guidelines and procedures)</a:t>
            </a:r>
          </a:p>
        </p:txBody>
      </p:sp>
    </p:spTree>
    <p:extLst>
      <p:ext uri="{BB962C8B-B14F-4D97-AF65-F5344CB8AC3E}">
        <p14:creationId xmlns:p14="http://schemas.microsoft.com/office/powerpoint/2010/main" val="22472138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Security Policy </a:t>
            </a:r>
          </a:p>
        </p:txBody>
      </p:sp>
      <p:sp>
        <p:nvSpPr>
          <p:cNvPr id="83971" name="Rectangle 3"/>
          <p:cNvSpPr>
            <a:spLocks noGrp="1" noChangeArrowheads="1"/>
          </p:cNvSpPr>
          <p:nvPr>
            <p:ph idx="1"/>
          </p:nvPr>
        </p:nvSpPr>
        <p:spPr/>
        <p:txBody>
          <a:bodyPr/>
          <a:lstStyle/>
          <a:p>
            <a:pPr>
              <a:buNone/>
            </a:pPr>
            <a:r>
              <a:rPr lang="en-US" dirty="0" smtClean="0"/>
              <a:t>An overall GENERAL statement provided by senior management. </a:t>
            </a:r>
          </a:p>
          <a:p>
            <a:pPr lvl="1"/>
            <a:r>
              <a:rPr lang="en-US" dirty="0" smtClean="0"/>
              <a:t>Very generic</a:t>
            </a:r>
          </a:p>
          <a:p>
            <a:pPr lvl="1"/>
            <a:r>
              <a:rPr lang="en-US" dirty="0" smtClean="0"/>
              <a:t>Provides “missions statement for security”</a:t>
            </a:r>
          </a:p>
          <a:p>
            <a:pPr lvl="1"/>
            <a:r>
              <a:rPr lang="en-US" dirty="0" smtClean="0"/>
              <a:t>Should represent business objectives</a:t>
            </a:r>
          </a:p>
          <a:p>
            <a:pPr lvl="1"/>
            <a:r>
              <a:rPr lang="en-US" dirty="0" smtClean="0"/>
              <a:t>Should be easily understood</a:t>
            </a:r>
          </a:p>
          <a:p>
            <a:pPr lvl="1"/>
            <a:r>
              <a:rPr lang="en-US" dirty="0" smtClean="0"/>
              <a:t>It should be developed at integrate security into ALL business functions and processes*</a:t>
            </a:r>
          </a:p>
          <a:p>
            <a:pPr lvl="1"/>
            <a:r>
              <a:rPr lang="en-US" dirty="0" smtClean="0"/>
              <a:t>(more)</a:t>
            </a:r>
          </a:p>
        </p:txBody>
      </p:sp>
    </p:spTree>
    <p:extLst>
      <p:ext uri="{BB962C8B-B14F-4D97-AF65-F5344CB8AC3E}">
        <p14:creationId xmlns:p14="http://schemas.microsoft.com/office/powerpoint/2010/main" val="367938586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smtClean="0"/>
              <a:t>Security Policy </a:t>
            </a:r>
          </a:p>
        </p:txBody>
      </p:sp>
      <p:sp>
        <p:nvSpPr>
          <p:cNvPr id="84995" name="Rectangle 3"/>
          <p:cNvSpPr>
            <a:spLocks noGrp="1" noChangeArrowheads="1"/>
          </p:cNvSpPr>
          <p:nvPr>
            <p:ph idx="1"/>
          </p:nvPr>
        </p:nvSpPr>
        <p:spPr/>
        <p:txBody>
          <a:bodyPr/>
          <a:lstStyle/>
          <a:p>
            <a:pPr lvl="1"/>
            <a:r>
              <a:rPr lang="en-US" dirty="0" smtClean="0"/>
              <a:t>It should be reviewed an modified as a company changes.</a:t>
            </a:r>
          </a:p>
          <a:p>
            <a:pPr lvl="1"/>
            <a:r>
              <a:rPr lang="en-US" dirty="0" smtClean="0"/>
              <a:t>Policy should be dated and version controlled.</a:t>
            </a:r>
          </a:p>
          <a:p>
            <a:pPr lvl="1"/>
            <a:r>
              <a:rPr lang="en-US" dirty="0" smtClean="0"/>
              <a:t>It should be forward thinking</a:t>
            </a:r>
          </a:p>
          <a:p>
            <a:pPr lvl="1"/>
            <a:r>
              <a:rPr lang="en-US" dirty="0" smtClean="0"/>
              <a:t>It should use strong language (MUST, not should)</a:t>
            </a:r>
          </a:p>
          <a:p>
            <a:pPr lvl="1"/>
            <a:r>
              <a:rPr lang="en-US" dirty="0" smtClean="0"/>
              <a:t>Should be non-technical</a:t>
            </a:r>
          </a:p>
          <a:p>
            <a:pPr lvl="1">
              <a:buNone/>
            </a:pPr>
            <a:endParaRPr lang="en-US" dirty="0" smtClean="0"/>
          </a:p>
        </p:txBody>
      </p:sp>
    </p:spTree>
    <p:extLst>
      <p:ext uri="{BB962C8B-B14F-4D97-AF65-F5344CB8AC3E}">
        <p14:creationId xmlns:p14="http://schemas.microsoft.com/office/powerpoint/2010/main" val="173235423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t>Security Policy</a:t>
            </a:r>
          </a:p>
        </p:txBody>
      </p:sp>
      <p:sp>
        <p:nvSpPr>
          <p:cNvPr id="86019" name="Rectangle 3"/>
          <p:cNvSpPr>
            <a:spLocks noGrp="1" noChangeArrowheads="1"/>
          </p:cNvSpPr>
          <p:nvPr>
            <p:ph idx="1"/>
          </p:nvPr>
        </p:nvSpPr>
        <p:spPr/>
        <p:txBody>
          <a:bodyPr/>
          <a:lstStyle/>
          <a:p>
            <a:pPr>
              <a:buNone/>
            </a:pPr>
            <a:r>
              <a:rPr lang="en-US" dirty="0" smtClean="0"/>
              <a:t>Can be one of four types</a:t>
            </a:r>
          </a:p>
          <a:p>
            <a:pPr lvl="1"/>
            <a:r>
              <a:rPr lang="en-US" dirty="0" smtClean="0"/>
              <a:t>Regulatory – ensures an organization is following required regulations (finance, health)</a:t>
            </a:r>
          </a:p>
          <a:p>
            <a:pPr lvl="1"/>
            <a:r>
              <a:rPr lang="en-US" dirty="0" smtClean="0"/>
              <a:t>Advisory – strongly advises employees as to which types of behaviors should/should not take place</a:t>
            </a:r>
          </a:p>
          <a:p>
            <a:pPr lvl="1"/>
            <a:r>
              <a:rPr lang="en-US" dirty="0" smtClean="0"/>
              <a:t>Informative – informs employees of goals and missions relevant to a company, not specific or enforceable</a:t>
            </a:r>
          </a:p>
          <a:p>
            <a:pPr lvl="1"/>
            <a:r>
              <a:rPr lang="en-US" dirty="0" smtClean="0"/>
              <a:t>Directive</a:t>
            </a:r>
          </a:p>
        </p:txBody>
      </p:sp>
    </p:spTree>
    <p:extLst>
      <p:ext uri="{BB962C8B-B14F-4D97-AF65-F5344CB8AC3E}">
        <p14:creationId xmlns:p14="http://schemas.microsoft.com/office/powerpoint/2010/main" val="326103637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mtClean="0"/>
              <a:t>System Specific Security Policy</a:t>
            </a:r>
          </a:p>
        </p:txBody>
      </p:sp>
      <p:sp>
        <p:nvSpPr>
          <p:cNvPr id="87043" name="Rectangle 3"/>
          <p:cNvSpPr>
            <a:spLocks noGrp="1" noChangeArrowheads="1"/>
          </p:cNvSpPr>
          <p:nvPr>
            <p:ph idx="1"/>
          </p:nvPr>
        </p:nvSpPr>
        <p:spPr/>
        <p:txBody>
          <a:bodyPr>
            <a:normAutofit fontScale="92500"/>
          </a:bodyPr>
          <a:lstStyle/>
          <a:p>
            <a:r>
              <a:rPr lang="en-US" dirty="0" smtClean="0"/>
              <a:t>An organization security policy needs to be technology and solution independent.. it outlines the goals and missions.. NOT specific ways of accomplishing them.</a:t>
            </a:r>
          </a:p>
          <a:p>
            <a:endParaRPr lang="en-US" dirty="0" smtClean="0"/>
          </a:p>
          <a:p>
            <a:r>
              <a:rPr lang="en-US" dirty="0" smtClean="0"/>
              <a:t>A systems specific policy represents the managements decision on SPECIFIC technologies and situations. These outline for example password policies or data encryption policies. These system specific polices are the structure that provides the support for the organizational security policy.</a:t>
            </a:r>
          </a:p>
          <a:p>
            <a:endParaRPr lang="en-US" dirty="0" smtClean="0"/>
          </a:p>
        </p:txBody>
      </p:sp>
    </p:spTree>
    <p:extLst>
      <p:ext uri="{BB962C8B-B14F-4D97-AF65-F5344CB8AC3E}">
        <p14:creationId xmlns:p14="http://schemas.microsoft.com/office/powerpoint/2010/main" val="195976916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dirty="0" smtClean="0"/>
              <a:t>Standards</a:t>
            </a:r>
          </a:p>
        </p:txBody>
      </p:sp>
      <p:sp>
        <p:nvSpPr>
          <p:cNvPr id="84995" name="Rectangle 3"/>
          <p:cNvSpPr>
            <a:spLocks noGrp="1" noChangeArrowheads="1"/>
          </p:cNvSpPr>
          <p:nvPr>
            <p:ph idx="1"/>
          </p:nvPr>
        </p:nvSpPr>
        <p:spPr/>
        <p:txBody>
          <a:bodyPr/>
          <a:lstStyle/>
          <a:p>
            <a:pPr>
              <a:buNone/>
            </a:pPr>
            <a:r>
              <a:rPr lang="en-US" dirty="0" smtClean="0"/>
              <a:t>Standards are MANDATORY* actions or rules.  </a:t>
            </a:r>
          </a:p>
          <a:p>
            <a:pPr lvl="1"/>
            <a:r>
              <a:rPr lang="en-US" dirty="0" smtClean="0"/>
              <a:t>Defines compulsory* rules. </a:t>
            </a:r>
          </a:p>
          <a:p>
            <a:pPr lvl="1"/>
            <a:r>
              <a:rPr lang="en-US" dirty="0" smtClean="0"/>
              <a:t>Standards give a policy it’s support and start adding specifics. </a:t>
            </a:r>
          </a:p>
          <a:p>
            <a:endParaRPr lang="en-US" dirty="0" smtClean="0"/>
          </a:p>
          <a:p>
            <a:pPr>
              <a:buNone/>
            </a:pPr>
            <a:r>
              <a:rPr lang="en-US" dirty="0" smtClean="0"/>
              <a:t>Example: </a:t>
            </a:r>
          </a:p>
          <a:p>
            <a:pPr lvl="1"/>
            <a:r>
              <a:rPr lang="en-US" dirty="0" smtClean="0"/>
              <a:t>a standard is “all employees MUST wear their company ID badge at all times”</a:t>
            </a:r>
          </a:p>
          <a:p>
            <a:endParaRPr lang="en-US" dirty="0" smtClean="0"/>
          </a:p>
        </p:txBody>
      </p:sp>
    </p:spTree>
    <p:extLst>
      <p:ext uri="{BB962C8B-B14F-4D97-AF65-F5344CB8AC3E}">
        <p14:creationId xmlns:p14="http://schemas.microsoft.com/office/powerpoint/2010/main" val="189967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Key </a:t>
            </a:r>
            <a:r>
              <a:rPr lang="en-US" dirty="0" smtClean="0"/>
              <a:t>Terms – NIST</a:t>
            </a:r>
          </a:p>
        </p:txBody>
      </p:sp>
      <p:sp>
        <p:nvSpPr>
          <p:cNvPr id="4099" name="Rectangle 3"/>
          <p:cNvSpPr>
            <a:spLocks noGrp="1" noChangeArrowheads="1"/>
          </p:cNvSpPr>
          <p:nvPr>
            <p:ph idx="1"/>
          </p:nvPr>
        </p:nvSpPr>
        <p:spPr>
          <a:xfrm>
            <a:off x="152400" y="1212027"/>
            <a:ext cx="8991600" cy="5339649"/>
          </a:xfrm>
        </p:spPr>
        <p:txBody>
          <a:bodyPr>
            <a:normAutofit/>
          </a:bodyPr>
          <a:lstStyle/>
          <a:p>
            <a:r>
              <a:rPr lang="en-US" b="1" dirty="0">
                <a:solidFill>
                  <a:srgbClr val="FF0000"/>
                </a:solidFill>
              </a:rPr>
              <a:t>Integrity</a:t>
            </a:r>
            <a:r>
              <a:rPr lang="en-US" dirty="0"/>
              <a:t> </a:t>
            </a:r>
            <a:r>
              <a:rPr lang="en-US" dirty="0" smtClean="0"/>
              <a:t>-- Guarding </a:t>
            </a:r>
            <a:r>
              <a:rPr lang="en-US" dirty="0"/>
              <a:t>against improper information modification or destruction, and includes ensuring information non-repudiation and authenticity. </a:t>
            </a:r>
          </a:p>
          <a:p>
            <a:pPr lvl="1"/>
            <a:r>
              <a:rPr lang="en-US" dirty="0"/>
              <a:t>SOURCE: SP 800-53; SP 800-53A; SP 800-18; SP 800-27; SP 800-37; SP 800-60; FIPS 200; FIPS 199; 44 U.S.C., Sec. 3542 </a:t>
            </a:r>
            <a:endParaRPr lang="en-US" dirty="0" smtClean="0"/>
          </a:p>
          <a:p>
            <a:r>
              <a:rPr lang="en-US" b="1" dirty="0">
                <a:solidFill>
                  <a:srgbClr val="FF0000"/>
                </a:solidFill>
              </a:rPr>
              <a:t>Availability</a:t>
            </a:r>
            <a:r>
              <a:rPr lang="en-US" dirty="0"/>
              <a:t> -- Ensuring timely and reliable access to and use of information. </a:t>
            </a:r>
          </a:p>
          <a:p>
            <a:pPr lvl="1"/>
            <a:r>
              <a:rPr lang="en-US" dirty="0"/>
              <a:t>SOURCE: SP 800-53; SP 800-53A; SP 800-27; SP 800-60; SP 800-37; FIPS 200; FIPS 199; 44 U.S.C., Sec. 3542</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81000"/>
            <a:ext cx="2209800" cy="1014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25982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dirty="0"/>
              <a:t>Baselines</a:t>
            </a:r>
            <a:endParaRPr lang="en-US" dirty="0" smtClean="0"/>
          </a:p>
        </p:txBody>
      </p:sp>
      <p:sp>
        <p:nvSpPr>
          <p:cNvPr id="87043" name="Rectangle 3"/>
          <p:cNvSpPr>
            <a:spLocks noGrp="1" noChangeArrowheads="1"/>
          </p:cNvSpPr>
          <p:nvPr>
            <p:ph idx="1"/>
          </p:nvPr>
        </p:nvSpPr>
        <p:spPr/>
        <p:txBody>
          <a:bodyPr/>
          <a:lstStyle/>
          <a:p>
            <a:r>
              <a:rPr lang="en-US" dirty="0" smtClean="0"/>
              <a:t>The process of establishing a minimum set of protections for a computer system/network in order to protect it attack from the hordes of script-kiddies and crackers.</a:t>
            </a:r>
          </a:p>
          <a:p>
            <a:r>
              <a:rPr lang="en-US" dirty="0" smtClean="0"/>
              <a:t>MINIMUM set of protections and configurations</a:t>
            </a:r>
          </a:p>
        </p:txBody>
      </p:sp>
    </p:spTree>
    <p:extLst>
      <p:ext uri="{BB962C8B-B14F-4D97-AF65-F5344CB8AC3E}">
        <p14:creationId xmlns:p14="http://schemas.microsoft.com/office/powerpoint/2010/main" val="14844706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dirty="0" smtClean="0"/>
              <a:t>Baseline</a:t>
            </a:r>
          </a:p>
        </p:txBody>
      </p:sp>
      <p:sp>
        <p:nvSpPr>
          <p:cNvPr id="91139" name="Rectangle 3"/>
          <p:cNvSpPr>
            <a:spLocks noGrp="1" noChangeArrowheads="1"/>
          </p:cNvSpPr>
          <p:nvPr>
            <p:ph idx="1"/>
          </p:nvPr>
        </p:nvSpPr>
        <p:spPr/>
        <p:txBody>
          <a:bodyPr/>
          <a:lstStyle/>
          <a:p>
            <a:pPr>
              <a:buNone/>
            </a:pPr>
            <a:r>
              <a:rPr lang="en-US" dirty="0" smtClean="0"/>
              <a:t>Example: a baseline my require that a system be compliant to some external measurement. Any systems must meet these requirements, changes to the system must be assessed to ensure the baseline is still being met.</a:t>
            </a:r>
          </a:p>
          <a:p>
            <a:endParaRPr lang="en-US" dirty="0" smtClean="0"/>
          </a:p>
          <a:p>
            <a:endParaRPr lang="en-US" dirty="0" smtClean="0"/>
          </a:p>
        </p:txBody>
      </p:sp>
    </p:spTree>
    <p:extLst>
      <p:ext uri="{BB962C8B-B14F-4D97-AF65-F5344CB8AC3E}">
        <p14:creationId xmlns:p14="http://schemas.microsoft.com/office/powerpoint/2010/main" val="199726087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smtClean="0"/>
              <a:t>Baseline</a:t>
            </a:r>
          </a:p>
        </p:txBody>
      </p:sp>
      <p:sp>
        <p:nvSpPr>
          <p:cNvPr id="89091" name="Rectangle 3"/>
          <p:cNvSpPr>
            <a:spLocks noGrp="1" noChangeArrowheads="1"/>
          </p:cNvSpPr>
          <p:nvPr>
            <p:ph idx="1"/>
          </p:nvPr>
        </p:nvSpPr>
        <p:spPr/>
        <p:txBody>
          <a:bodyPr/>
          <a:lstStyle/>
          <a:p>
            <a:pPr>
              <a:buNone/>
            </a:pPr>
            <a:r>
              <a:rPr lang="en-US" dirty="0" smtClean="0"/>
              <a:t>A baseline may also be a technical definition or configuration of a system. </a:t>
            </a:r>
          </a:p>
          <a:p>
            <a:endParaRPr lang="en-US" dirty="0" smtClean="0"/>
          </a:p>
          <a:p>
            <a:pPr>
              <a:buNone/>
            </a:pPr>
            <a:r>
              <a:rPr lang="en-US" dirty="0" smtClean="0"/>
              <a:t>Examples: </a:t>
            </a:r>
          </a:p>
          <a:p>
            <a:pPr lvl="1"/>
            <a:r>
              <a:rPr lang="en-US" dirty="0" smtClean="0"/>
              <a:t>a baseline my specify that all windows XP systems must have SP2 installed, and ISS turned off.</a:t>
            </a:r>
          </a:p>
          <a:p>
            <a:pPr lvl="1"/>
            <a:r>
              <a:rPr lang="en-US" dirty="0" smtClean="0"/>
              <a:t>a baseline may also specify all Linux systems run </a:t>
            </a:r>
            <a:r>
              <a:rPr lang="en-US" dirty="0" err="1" smtClean="0"/>
              <a:t>SElinux</a:t>
            </a:r>
            <a:r>
              <a:rPr lang="en-US" dirty="0" smtClean="0"/>
              <a:t> in enforcing mode.</a:t>
            </a:r>
          </a:p>
          <a:p>
            <a:endParaRPr lang="en-US" dirty="0" smtClean="0"/>
          </a:p>
        </p:txBody>
      </p:sp>
    </p:spTree>
    <p:extLst>
      <p:ext uri="{BB962C8B-B14F-4D97-AF65-F5344CB8AC3E}">
        <p14:creationId xmlns:p14="http://schemas.microsoft.com/office/powerpoint/2010/main" val="51786770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smtClean="0"/>
              <a:t>Baseline</a:t>
            </a:r>
          </a:p>
        </p:txBody>
      </p:sp>
      <p:sp>
        <p:nvSpPr>
          <p:cNvPr id="89091" name="Rectangle 3"/>
          <p:cNvSpPr>
            <a:spLocks noGrp="1" noChangeArrowheads="1"/>
          </p:cNvSpPr>
          <p:nvPr>
            <p:ph idx="1"/>
          </p:nvPr>
        </p:nvSpPr>
        <p:spPr/>
        <p:txBody>
          <a:bodyPr/>
          <a:lstStyle/>
          <a:p>
            <a:endParaRPr lang="en-US" dirty="0" smtClean="0"/>
          </a:p>
          <a:p>
            <a:endParaRPr lang="en-US" dirty="0" smtClean="0"/>
          </a:p>
          <a:p>
            <a:pPr algn="ctr"/>
            <a:endParaRPr lang="en-US" dirty="0" smtClean="0"/>
          </a:p>
          <a:p>
            <a:pPr algn="ctr">
              <a:buNone/>
            </a:pPr>
            <a:r>
              <a:rPr lang="en-US" dirty="0" smtClean="0"/>
              <a:t>Why are baselines important?</a:t>
            </a:r>
          </a:p>
        </p:txBody>
      </p:sp>
    </p:spTree>
    <p:extLst>
      <p:ext uri="{BB962C8B-B14F-4D97-AF65-F5344CB8AC3E}">
        <p14:creationId xmlns:p14="http://schemas.microsoft.com/office/powerpoint/2010/main" val="350151439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smtClean="0"/>
              <a:t>Guidelines</a:t>
            </a:r>
          </a:p>
        </p:txBody>
      </p:sp>
      <p:sp>
        <p:nvSpPr>
          <p:cNvPr id="93187" name="Rectangle 3"/>
          <p:cNvSpPr>
            <a:spLocks noGrp="1" noChangeArrowheads="1"/>
          </p:cNvSpPr>
          <p:nvPr>
            <p:ph idx="1"/>
          </p:nvPr>
        </p:nvSpPr>
        <p:spPr/>
        <p:txBody>
          <a:bodyPr/>
          <a:lstStyle/>
          <a:p>
            <a:pPr>
              <a:buNone/>
            </a:pPr>
            <a:r>
              <a:rPr lang="en-US" dirty="0" smtClean="0"/>
              <a:t>Guidelines are RECOMMENDED actions. </a:t>
            </a:r>
          </a:p>
          <a:p>
            <a:pPr lvl="1"/>
            <a:r>
              <a:rPr lang="en-US" dirty="0" smtClean="0"/>
              <a:t>These cover the gray areas and are approaches to provide flexibility for unforeseen things. </a:t>
            </a:r>
          </a:p>
          <a:p>
            <a:pPr lvl="1"/>
            <a:r>
              <a:rPr lang="en-US" dirty="0" smtClean="0"/>
              <a:t>The are not specific rules, but best practices.</a:t>
            </a:r>
          </a:p>
          <a:p>
            <a:endParaRPr lang="en-US" dirty="0" smtClean="0"/>
          </a:p>
          <a:p>
            <a:r>
              <a:rPr lang="en-US" dirty="0" smtClean="0"/>
              <a:t>Can someone provide an example of a guideline?</a:t>
            </a:r>
          </a:p>
          <a:p>
            <a:endParaRPr lang="en-US" dirty="0" smtClean="0"/>
          </a:p>
        </p:txBody>
      </p:sp>
    </p:spTree>
    <p:extLst>
      <p:ext uri="{BB962C8B-B14F-4D97-AF65-F5344CB8AC3E}">
        <p14:creationId xmlns:p14="http://schemas.microsoft.com/office/powerpoint/2010/main" val="2604731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dirty="0" smtClean="0"/>
              <a:t>Procedures</a:t>
            </a:r>
          </a:p>
        </p:txBody>
      </p:sp>
      <p:sp>
        <p:nvSpPr>
          <p:cNvPr id="91139" name="Rectangle 3"/>
          <p:cNvSpPr>
            <a:spLocks noGrp="1" noChangeArrowheads="1"/>
          </p:cNvSpPr>
          <p:nvPr>
            <p:ph idx="1"/>
          </p:nvPr>
        </p:nvSpPr>
        <p:spPr/>
        <p:txBody>
          <a:bodyPr/>
          <a:lstStyle/>
          <a:p>
            <a:pPr>
              <a:buNone/>
            </a:pPr>
            <a:r>
              <a:rPr lang="en-US" dirty="0" smtClean="0"/>
              <a:t>Detailed step-by-step tasks that should be performed in some situation.</a:t>
            </a:r>
          </a:p>
          <a:p>
            <a:pPr lvl="1"/>
            <a:r>
              <a:rPr lang="en-US" dirty="0" smtClean="0"/>
              <a:t>Lowest level In the policy as they are closest to users and resources.</a:t>
            </a:r>
          </a:p>
          <a:p>
            <a:pPr lvl="1"/>
            <a:r>
              <a:rPr lang="en-US" dirty="0" smtClean="0"/>
              <a:t>Procedures spell out how policy, standards and guidelines will be implemented for a specific resources (ex. OS)</a:t>
            </a:r>
          </a:p>
          <a:p>
            <a:pPr>
              <a:buNone/>
            </a:pPr>
            <a:r>
              <a:rPr lang="en-US" dirty="0" smtClean="0"/>
              <a:t>Example:</a:t>
            </a:r>
          </a:p>
          <a:p>
            <a:pPr lvl="2"/>
            <a:r>
              <a:rPr lang="en-US" dirty="0" smtClean="0"/>
              <a:t> written procedures on OS installation and configuration.</a:t>
            </a:r>
          </a:p>
          <a:p>
            <a:pPr>
              <a:buNone/>
            </a:pPr>
            <a:endParaRPr lang="en-US" dirty="0" smtClean="0"/>
          </a:p>
        </p:txBody>
      </p:sp>
    </p:spTree>
    <p:extLst>
      <p:ext uri="{BB962C8B-B14F-4D97-AF65-F5344CB8AC3E}">
        <p14:creationId xmlns:p14="http://schemas.microsoft.com/office/powerpoint/2010/main" val="12874256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156</a:t>
            </a:fld>
            <a:endParaRPr lang="en-US" dirty="0"/>
          </a:p>
        </p:txBody>
      </p:sp>
      <p:sp>
        <p:nvSpPr>
          <p:cNvPr id="6" name="Title 5"/>
          <p:cNvSpPr>
            <a:spLocks noGrp="1"/>
          </p:cNvSpPr>
          <p:nvPr>
            <p:ph type="title"/>
          </p:nvPr>
        </p:nvSpPr>
        <p:spPr/>
        <p:txBody>
          <a:bodyPr/>
          <a:lstStyle/>
          <a:p>
            <a:r>
              <a:rPr lang="en-US" dirty="0"/>
              <a:t>Key Terms Review</a:t>
            </a:r>
          </a:p>
        </p:txBody>
      </p:sp>
      <p:sp>
        <p:nvSpPr>
          <p:cNvPr id="7" name="Content Placeholder 6"/>
          <p:cNvSpPr>
            <a:spLocks noGrp="1"/>
          </p:cNvSpPr>
          <p:nvPr>
            <p:ph idx="1"/>
          </p:nvPr>
        </p:nvSpPr>
        <p:spPr/>
        <p:txBody>
          <a:bodyPr>
            <a:normAutofit fontScale="92500" lnSpcReduction="10000"/>
          </a:bodyPr>
          <a:lstStyle/>
          <a:p>
            <a:r>
              <a:rPr lang="en-US" b="1" dirty="0"/>
              <a:t>Policy</a:t>
            </a:r>
            <a:r>
              <a:rPr lang="en-US" dirty="0"/>
              <a:t> -- High-level document that outlines senior management’s security directives. </a:t>
            </a:r>
          </a:p>
          <a:p>
            <a:r>
              <a:rPr lang="en-US" b="1" dirty="0"/>
              <a:t>Policy types </a:t>
            </a:r>
            <a:r>
              <a:rPr lang="en-US" dirty="0"/>
              <a:t>-- Organizational (master), issue-specific, system-specific. </a:t>
            </a:r>
          </a:p>
          <a:p>
            <a:r>
              <a:rPr lang="en-US" b="1" dirty="0"/>
              <a:t>Policy functionality types </a:t>
            </a:r>
            <a:r>
              <a:rPr lang="en-US" dirty="0"/>
              <a:t>-- Regulatory, advisory, informative. </a:t>
            </a:r>
          </a:p>
          <a:p>
            <a:r>
              <a:rPr lang="en-US" b="1" dirty="0"/>
              <a:t>Standard</a:t>
            </a:r>
            <a:r>
              <a:rPr lang="en-US" dirty="0"/>
              <a:t> -- Compulsory rules that support the security policies. </a:t>
            </a:r>
          </a:p>
          <a:p>
            <a:r>
              <a:rPr lang="en-US" b="1" dirty="0"/>
              <a:t>Guideline</a:t>
            </a:r>
            <a:r>
              <a:rPr lang="en-US" dirty="0"/>
              <a:t> -- Suggestions and best practices. </a:t>
            </a:r>
          </a:p>
          <a:p>
            <a:r>
              <a:rPr lang="en-US" b="1" dirty="0"/>
              <a:t>Procedures</a:t>
            </a:r>
            <a:r>
              <a:rPr lang="en-US" dirty="0"/>
              <a:t> -- Step-by-step implementation instructions.</a:t>
            </a:r>
          </a:p>
          <a:p>
            <a:endParaRPr lang="en-US" dirty="0"/>
          </a:p>
        </p:txBody>
      </p:sp>
    </p:spTree>
    <p:extLst>
      <p:ext uri="{BB962C8B-B14F-4D97-AF65-F5344CB8AC3E}">
        <p14:creationId xmlns:p14="http://schemas.microsoft.com/office/powerpoint/2010/main" val="262583454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Setting up the Risk Management Program</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157</a:t>
            </a:fld>
            <a:endParaRPr lang="en-US" dirty="0"/>
          </a:p>
        </p:txBody>
      </p:sp>
    </p:spTree>
    <p:extLst>
      <p:ext uri="{BB962C8B-B14F-4D97-AF65-F5344CB8AC3E}">
        <p14:creationId xmlns:p14="http://schemas.microsoft.com/office/powerpoint/2010/main" val="33029007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158</a:t>
            </a:fld>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32" y="914400"/>
            <a:ext cx="802336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850777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Functionality and Effectiveness of Countermeasures</a:t>
            </a:r>
          </a:p>
        </p:txBody>
      </p:sp>
      <p:sp>
        <p:nvSpPr>
          <p:cNvPr id="6" name="Subtitle 5"/>
          <p:cNvSpPr>
            <a:spLocks noGrp="1"/>
          </p:cNvSpPr>
          <p:nvPr>
            <p:ph type="subTitle" idx="1"/>
          </p:nvPr>
        </p:nvSpPr>
        <p:spPr/>
        <p:txBody>
          <a:bodyPr/>
          <a:lstStyle/>
          <a:p>
            <a:endParaRPr lang="en-US"/>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159</a:t>
            </a:fld>
            <a:endParaRPr lang="en-US" dirty="0"/>
          </a:p>
        </p:txBody>
      </p:sp>
    </p:spTree>
    <p:extLst>
      <p:ext uri="{BB962C8B-B14F-4D97-AF65-F5344CB8AC3E}">
        <p14:creationId xmlns:p14="http://schemas.microsoft.com/office/powerpoint/2010/main" val="1826760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Key </a:t>
            </a:r>
            <a:r>
              <a:rPr lang="en-US" dirty="0" smtClean="0"/>
              <a:t>Terms – NIST</a:t>
            </a:r>
          </a:p>
        </p:txBody>
      </p:sp>
      <p:sp>
        <p:nvSpPr>
          <p:cNvPr id="4099" name="Rectangle 3"/>
          <p:cNvSpPr>
            <a:spLocks noGrp="1" noChangeArrowheads="1"/>
          </p:cNvSpPr>
          <p:nvPr>
            <p:ph idx="1"/>
          </p:nvPr>
        </p:nvSpPr>
        <p:spPr>
          <a:xfrm>
            <a:off x="152400" y="1212027"/>
            <a:ext cx="8991600" cy="5339649"/>
          </a:xfrm>
        </p:spPr>
        <p:txBody>
          <a:bodyPr>
            <a:normAutofit/>
          </a:bodyPr>
          <a:lstStyle/>
          <a:p>
            <a:r>
              <a:rPr lang="en-US" b="1" dirty="0">
                <a:solidFill>
                  <a:srgbClr val="FF0000"/>
                </a:solidFill>
              </a:rPr>
              <a:t>Accountability</a:t>
            </a:r>
            <a:r>
              <a:rPr lang="en-US" dirty="0"/>
              <a:t> </a:t>
            </a:r>
            <a:r>
              <a:rPr lang="en-US" dirty="0" smtClean="0"/>
              <a:t>-- The </a:t>
            </a:r>
            <a:r>
              <a:rPr lang="en-US" dirty="0"/>
              <a:t>security goal that generates the requirement for actions of an entity to be traced uniquely to that entity. This supports non-repudiation, deterrence, fault isolation, intrusion detection and prevention, and after-action recovery and legal action. </a:t>
            </a:r>
          </a:p>
          <a:p>
            <a:r>
              <a:rPr lang="en-US" dirty="0"/>
              <a:t>SOURCE: SP 800-27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81000"/>
            <a:ext cx="2209800" cy="1014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7911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160</a:t>
            </a:fld>
            <a:endParaRPr lang="en-US" dirty="0"/>
          </a:p>
        </p:txBody>
      </p:sp>
      <p:sp>
        <p:nvSpPr>
          <p:cNvPr id="5" name="Title 4"/>
          <p:cNvSpPr>
            <a:spLocks noGrp="1"/>
          </p:cNvSpPr>
          <p:nvPr>
            <p:ph type="title"/>
          </p:nvPr>
        </p:nvSpPr>
        <p:spPr/>
        <p:txBody>
          <a:bodyPr/>
          <a:lstStyle/>
          <a:p>
            <a:r>
              <a:rPr lang="en-US" dirty="0"/>
              <a:t>Key Considerations – Characteristics</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4" y="1219200"/>
            <a:ext cx="6550024" cy="433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96523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4" y="392017"/>
            <a:ext cx="6550026" cy="6131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FB124A42-3BFC-4002-A422-5D3896DD5E41}" type="slidenum">
              <a:rPr lang="en-US" smtClean="0"/>
              <a:pPr/>
              <a:t>161</a:t>
            </a:fld>
            <a:endParaRPr lang="en-US" dirty="0"/>
          </a:p>
        </p:txBody>
      </p:sp>
    </p:spTree>
    <p:extLst>
      <p:ext uri="{BB962C8B-B14F-4D97-AF65-F5344CB8AC3E}">
        <p14:creationId xmlns:p14="http://schemas.microsoft.com/office/powerpoint/2010/main" val="397488469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p:cNvSpPr>
            <a:spLocks noGrp="1" noChangeArrowheads="1"/>
          </p:cNvSpPr>
          <p:nvPr>
            <p:ph type="ctrTitle"/>
          </p:nvPr>
        </p:nvSpPr>
        <p:spPr/>
        <p:txBody>
          <a:bodyPr/>
          <a:lstStyle/>
          <a:p>
            <a:pPr eaLnBrk="1" hangingPunct="1"/>
            <a:r>
              <a:rPr lang="en-US" smtClean="0"/>
              <a:t>Information Classification</a:t>
            </a:r>
          </a:p>
        </p:txBody>
      </p:sp>
    </p:spTree>
    <p:extLst>
      <p:ext uri="{BB962C8B-B14F-4D97-AF65-F5344CB8AC3E}">
        <p14:creationId xmlns:p14="http://schemas.microsoft.com/office/powerpoint/2010/main" val="56188615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smtClean="0"/>
              <a:t>Information Classification</a:t>
            </a:r>
          </a:p>
        </p:txBody>
      </p:sp>
      <p:sp>
        <p:nvSpPr>
          <p:cNvPr id="98307" name="Rectangle 3"/>
          <p:cNvSpPr>
            <a:spLocks noGrp="1" noChangeArrowheads="1"/>
          </p:cNvSpPr>
          <p:nvPr>
            <p:ph idx="1"/>
          </p:nvPr>
        </p:nvSpPr>
        <p:spPr/>
        <p:txBody>
          <a:bodyPr/>
          <a:lstStyle/>
          <a:p>
            <a:pPr>
              <a:buNone/>
            </a:pPr>
            <a:r>
              <a:rPr lang="en-US" dirty="0" smtClean="0"/>
              <a:t>We need to be able to assign value to information, this is Information Classification.</a:t>
            </a:r>
          </a:p>
          <a:p>
            <a:pPr lvl="1"/>
            <a:r>
              <a:rPr lang="en-US" dirty="0" smtClean="0"/>
              <a:t>Data is classified to ensure data is protected in a COST-EFFECTIVE manner.</a:t>
            </a:r>
          </a:p>
          <a:p>
            <a:pPr lvl="1"/>
            <a:r>
              <a:rPr lang="en-US" dirty="0" smtClean="0"/>
              <a:t>Each classification should have separate handing requirements.</a:t>
            </a:r>
          </a:p>
        </p:txBody>
      </p:sp>
    </p:spTree>
    <p:extLst>
      <p:ext uri="{BB962C8B-B14F-4D97-AF65-F5344CB8AC3E}">
        <p14:creationId xmlns:p14="http://schemas.microsoft.com/office/powerpoint/2010/main" val="193623171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dirty="0" smtClean="0"/>
              <a:t>Classification Controls</a:t>
            </a:r>
          </a:p>
        </p:txBody>
      </p:sp>
      <p:sp>
        <p:nvSpPr>
          <p:cNvPr id="101379" name="Rectangle 3"/>
          <p:cNvSpPr>
            <a:spLocks noGrp="1" noChangeArrowheads="1"/>
          </p:cNvSpPr>
          <p:nvPr>
            <p:ph idx="1"/>
          </p:nvPr>
        </p:nvSpPr>
        <p:spPr/>
        <p:txBody>
          <a:bodyPr>
            <a:normAutofit/>
          </a:bodyPr>
          <a:lstStyle/>
          <a:p>
            <a:pPr>
              <a:buNone/>
            </a:pPr>
            <a:r>
              <a:rPr lang="en-US" dirty="0" smtClean="0"/>
              <a:t>Once data is classified we must take measures in order to protect and manage the data</a:t>
            </a:r>
          </a:p>
          <a:p>
            <a:pPr lvl="1"/>
            <a:r>
              <a:rPr lang="en-US" dirty="0" smtClean="0"/>
              <a:t>Access controls</a:t>
            </a:r>
          </a:p>
          <a:p>
            <a:pPr lvl="1"/>
            <a:r>
              <a:rPr lang="en-US" dirty="0" smtClean="0"/>
              <a:t>Encryption of data </a:t>
            </a:r>
            <a:r>
              <a:rPr lang="en-US" i="1" dirty="0" smtClean="0"/>
              <a:t>in transit</a:t>
            </a:r>
            <a:r>
              <a:rPr lang="en-US" dirty="0" smtClean="0"/>
              <a:t> and </a:t>
            </a:r>
            <a:r>
              <a:rPr lang="en-US" i="1" dirty="0" smtClean="0"/>
              <a:t>at rest</a:t>
            </a:r>
            <a:endParaRPr lang="en-US" dirty="0" smtClean="0"/>
          </a:p>
          <a:p>
            <a:pPr lvl="1"/>
            <a:r>
              <a:rPr lang="en-US" dirty="0" smtClean="0"/>
              <a:t>Data access should be logged and audited</a:t>
            </a:r>
          </a:p>
          <a:p>
            <a:pPr lvl="1"/>
            <a:r>
              <a:rPr lang="en-US" dirty="0" smtClean="0"/>
              <a:t>Periodically review classifications</a:t>
            </a:r>
          </a:p>
          <a:p>
            <a:pPr lvl="1"/>
            <a:r>
              <a:rPr lang="en-US" dirty="0" smtClean="0"/>
              <a:t>Backup and restoration procedures</a:t>
            </a:r>
          </a:p>
          <a:p>
            <a:pPr lvl="1"/>
            <a:r>
              <a:rPr lang="en-US" dirty="0" smtClean="0"/>
              <a:t>Change Control procedures</a:t>
            </a:r>
          </a:p>
          <a:p>
            <a:pPr lvl="1"/>
            <a:r>
              <a:rPr lang="en-US" dirty="0" smtClean="0"/>
              <a:t>Proper data disposals</a:t>
            </a:r>
          </a:p>
          <a:p>
            <a:pPr lvl="1"/>
            <a:endParaRPr lang="en-US" dirty="0" smtClean="0"/>
          </a:p>
        </p:txBody>
      </p:sp>
    </p:spTree>
    <p:extLst>
      <p:ext uri="{BB962C8B-B14F-4D97-AF65-F5344CB8AC3E}">
        <p14:creationId xmlns:p14="http://schemas.microsoft.com/office/powerpoint/2010/main" val="247859797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4"/>
          <p:cNvSpPr>
            <a:spLocks noGrp="1" noChangeArrowheads="1"/>
          </p:cNvSpPr>
          <p:nvPr>
            <p:ph type="ctrTitle"/>
          </p:nvPr>
        </p:nvSpPr>
        <p:spPr/>
        <p:txBody>
          <a:bodyPr/>
          <a:lstStyle/>
          <a:p>
            <a:pPr eaLnBrk="1" hangingPunct="1"/>
            <a:r>
              <a:rPr lang="en-US" smtClean="0"/>
              <a:t>Positions and Responsibilities</a:t>
            </a:r>
          </a:p>
        </p:txBody>
      </p:sp>
    </p:spTree>
    <p:extLst>
      <p:ext uri="{BB962C8B-B14F-4D97-AF65-F5344CB8AC3E}">
        <p14:creationId xmlns:p14="http://schemas.microsoft.com/office/powerpoint/2010/main" val="210693735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smtClean="0"/>
              <a:t>Positions and Responsibilities</a:t>
            </a:r>
          </a:p>
        </p:txBody>
      </p:sp>
      <p:sp>
        <p:nvSpPr>
          <p:cNvPr id="104451" name="Rectangle 3"/>
          <p:cNvSpPr>
            <a:spLocks noGrp="1" noChangeArrowheads="1"/>
          </p:cNvSpPr>
          <p:nvPr>
            <p:ph idx="1"/>
          </p:nvPr>
        </p:nvSpPr>
        <p:spPr/>
        <p:txBody>
          <a:bodyPr/>
          <a:lstStyle/>
          <a:p>
            <a:pPr>
              <a:buNone/>
            </a:pPr>
            <a:r>
              <a:rPr lang="en-US" dirty="0" smtClean="0"/>
              <a:t>Senior management is obviously ULTIMATELY responsible for data security, risk management and pretty much everything else. However let’s look at some of the other positions commonly found and see what their responsibilities are.</a:t>
            </a:r>
          </a:p>
        </p:txBody>
      </p:sp>
    </p:spTree>
    <p:extLst>
      <p:ext uri="{BB962C8B-B14F-4D97-AF65-F5344CB8AC3E}">
        <p14:creationId xmlns:p14="http://schemas.microsoft.com/office/powerpoint/2010/main" val="145053424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dirty="0" smtClean="0"/>
              <a:t>Data Owner</a:t>
            </a:r>
          </a:p>
        </p:txBody>
      </p:sp>
      <p:sp>
        <p:nvSpPr>
          <p:cNvPr id="105475" name="Rectangle 3"/>
          <p:cNvSpPr>
            <a:spLocks noGrp="1" noChangeArrowheads="1"/>
          </p:cNvSpPr>
          <p:nvPr>
            <p:ph idx="1"/>
          </p:nvPr>
        </p:nvSpPr>
        <p:spPr/>
        <p:txBody>
          <a:bodyPr/>
          <a:lstStyle/>
          <a:p>
            <a:pPr>
              <a:buNone/>
            </a:pPr>
            <a:r>
              <a:rPr lang="en-US" dirty="0" smtClean="0"/>
              <a:t>Data owner is usually a member of management who is in charge of a specific business unit and responsible for that information that such a unit possesses.</a:t>
            </a:r>
          </a:p>
          <a:p>
            <a:r>
              <a:rPr lang="en-US" dirty="0" smtClean="0"/>
              <a:t>Responsible for specifying the classification of data</a:t>
            </a:r>
          </a:p>
          <a:p>
            <a:r>
              <a:rPr lang="en-US" dirty="0" smtClean="0"/>
              <a:t>Responsible for determining necessary controls are in place to protect data</a:t>
            </a:r>
          </a:p>
        </p:txBody>
      </p:sp>
    </p:spTree>
    <p:extLst>
      <p:ext uri="{BB962C8B-B14F-4D97-AF65-F5344CB8AC3E}">
        <p14:creationId xmlns:p14="http://schemas.microsoft.com/office/powerpoint/2010/main" val="277235691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smtClean="0"/>
              <a:t>Data Owner</a:t>
            </a:r>
          </a:p>
        </p:txBody>
      </p:sp>
      <p:sp>
        <p:nvSpPr>
          <p:cNvPr id="106499" name="Rectangle 3"/>
          <p:cNvSpPr>
            <a:spLocks noGrp="1" noChangeArrowheads="1"/>
          </p:cNvSpPr>
          <p:nvPr>
            <p:ph idx="1"/>
          </p:nvPr>
        </p:nvSpPr>
        <p:spPr/>
        <p:txBody>
          <a:bodyPr>
            <a:normAutofit/>
          </a:bodyPr>
          <a:lstStyle/>
          <a:p>
            <a:r>
              <a:rPr lang="en-US" smtClean="0"/>
              <a:t>This is a “Business” role</a:t>
            </a:r>
          </a:p>
          <a:p>
            <a:r>
              <a:rPr lang="en-US" smtClean="0"/>
              <a:t>Classifying data or authorizing data access requests</a:t>
            </a:r>
          </a:p>
          <a:p>
            <a:r>
              <a:rPr lang="en-US" smtClean="0"/>
              <a:t>Defining backup requirements (not implementing)</a:t>
            </a:r>
          </a:p>
          <a:p>
            <a:r>
              <a:rPr lang="en-US" smtClean="0"/>
              <a:t>Ensuring security controls are appropriate (not implementing)</a:t>
            </a:r>
          </a:p>
          <a:p>
            <a:r>
              <a:rPr lang="en-US" smtClean="0"/>
              <a:t>Delegates day-to-day maintenance to the “data custodian”</a:t>
            </a:r>
          </a:p>
          <a:p>
            <a:r>
              <a:rPr lang="en-US" smtClean="0"/>
              <a:t>Act on security violation notifications</a:t>
            </a:r>
          </a:p>
        </p:txBody>
      </p:sp>
    </p:spTree>
    <p:extLst>
      <p:ext uri="{BB962C8B-B14F-4D97-AF65-F5344CB8AC3E}">
        <p14:creationId xmlns:p14="http://schemas.microsoft.com/office/powerpoint/2010/main" val="228522080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smtClean="0"/>
              <a:t>Data Custodian</a:t>
            </a:r>
          </a:p>
        </p:txBody>
      </p:sp>
      <p:sp>
        <p:nvSpPr>
          <p:cNvPr id="108547" name="Rectangle 3"/>
          <p:cNvSpPr>
            <a:spLocks noGrp="1" noChangeArrowheads="1"/>
          </p:cNvSpPr>
          <p:nvPr>
            <p:ph idx="1"/>
          </p:nvPr>
        </p:nvSpPr>
        <p:spPr/>
        <p:txBody>
          <a:bodyPr/>
          <a:lstStyle/>
          <a:p>
            <a:pPr>
              <a:buNone/>
            </a:pPr>
            <a:r>
              <a:rPr lang="en-US" dirty="0" smtClean="0"/>
              <a:t>The Data Custodian MAINTAINS the data day to day.</a:t>
            </a:r>
          </a:p>
          <a:p>
            <a:pPr lvl="1"/>
            <a:r>
              <a:rPr lang="en-US" dirty="0" smtClean="0"/>
              <a:t>Performs backups</a:t>
            </a:r>
          </a:p>
          <a:p>
            <a:pPr lvl="1"/>
            <a:r>
              <a:rPr lang="en-US" dirty="0" smtClean="0"/>
              <a:t>Ensures the availability of data.</a:t>
            </a:r>
          </a:p>
          <a:p>
            <a:pPr lvl="1"/>
            <a:r>
              <a:rPr lang="en-US" dirty="0" smtClean="0"/>
              <a:t>Validates data integrity</a:t>
            </a:r>
          </a:p>
          <a:p>
            <a:pPr lvl="1"/>
            <a:r>
              <a:rPr lang="en-US" dirty="0" smtClean="0"/>
              <a:t>Restores data</a:t>
            </a:r>
          </a:p>
          <a:p>
            <a:pPr lvl="1"/>
            <a:r>
              <a:rPr lang="en-US" dirty="0" smtClean="0"/>
              <a:t>Ensures data retention requirements based on what the data owner specifies </a:t>
            </a:r>
          </a:p>
          <a:p>
            <a:endParaRPr lang="en-US" dirty="0" smtClean="0"/>
          </a:p>
        </p:txBody>
      </p:sp>
    </p:spTree>
    <p:extLst>
      <p:ext uri="{BB962C8B-B14F-4D97-AF65-F5344CB8AC3E}">
        <p14:creationId xmlns:p14="http://schemas.microsoft.com/office/powerpoint/2010/main" val="3933568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Key </a:t>
            </a:r>
            <a:r>
              <a:rPr lang="en-US" dirty="0" smtClean="0"/>
              <a:t>Terms – NIST</a:t>
            </a:r>
          </a:p>
        </p:txBody>
      </p:sp>
      <p:sp>
        <p:nvSpPr>
          <p:cNvPr id="4099" name="Rectangle 3"/>
          <p:cNvSpPr>
            <a:spLocks noGrp="1" noChangeArrowheads="1"/>
          </p:cNvSpPr>
          <p:nvPr>
            <p:ph idx="1"/>
          </p:nvPr>
        </p:nvSpPr>
        <p:spPr>
          <a:xfrm>
            <a:off x="152400" y="1212027"/>
            <a:ext cx="8991600" cy="5339649"/>
          </a:xfrm>
        </p:spPr>
        <p:txBody>
          <a:bodyPr>
            <a:normAutofit/>
          </a:bodyPr>
          <a:lstStyle/>
          <a:p>
            <a:r>
              <a:rPr lang="en-US" b="1" dirty="0">
                <a:solidFill>
                  <a:srgbClr val="FF0000"/>
                </a:solidFill>
              </a:rPr>
              <a:t>Assurance</a:t>
            </a:r>
            <a:r>
              <a:rPr lang="en-US" dirty="0"/>
              <a:t> </a:t>
            </a:r>
            <a:r>
              <a:rPr lang="en-US" dirty="0" smtClean="0"/>
              <a:t>-- </a:t>
            </a:r>
            <a:r>
              <a:rPr lang="en-US" dirty="0" smtClean="0">
                <a:solidFill>
                  <a:srgbClr val="FF0000"/>
                </a:solidFill>
              </a:rPr>
              <a:t>Grounds </a:t>
            </a:r>
            <a:r>
              <a:rPr lang="en-US" dirty="0">
                <a:solidFill>
                  <a:srgbClr val="FF0000"/>
                </a:solidFill>
              </a:rPr>
              <a:t>for confidence that the other four security goals (</a:t>
            </a:r>
            <a:r>
              <a:rPr lang="en-US" u="sng" dirty="0">
                <a:solidFill>
                  <a:srgbClr val="FF0000"/>
                </a:solidFill>
              </a:rPr>
              <a:t>integrity</a:t>
            </a:r>
            <a:r>
              <a:rPr lang="en-US" dirty="0">
                <a:solidFill>
                  <a:srgbClr val="FF0000"/>
                </a:solidFill>
              </a:rPr>
              <a:t>, </a:t>
            </a:r>
            <a:r>
              <a:rPr lang="en-US" u="sng" dirty="0">
                <a:solidFill>
                  <a:srgbClr val="FF0000"/>
                </a:solidFill>
              </a:rPr>
              <a:t>availability</a:t>
            </a:r>
            <a:r>
              <a:rPr lang="en-US" dirty="0">
                <a:solidFill>
                  <a:srgbClr val="FF0000"/>
                </a:solidFill>
              </a:rPr>
              <a:t>, </a:t>
            </a:r>
            <a:r>
              <a:rPr lang="en-US" u="sng" dirty="0">
                <a:solidFill>
                  <a:srgbClr val="FF0000"/>
                </a:solidFill>
              </a:rPr>
              <a:t>confidentiality</a:t>
            </a:r>
            <a:r>
              <a:rPr lang="en-US" dirty="0">
                <a:solidFill>
                  <a:srgbClr val="FF0000"/>
                </a:solidFill>
              </a:rPr>
              <a:t>, and </a:t>
            </a:r>
            <a:r>
              <a:rPr lang="en-US" u="sng" dirty="0">
                <a:solidFill>
                  <a:srgbClr val="FF0000"/>
                </a:solidFill>
              </a:rPr>
              <a:t>accountability</a:t>
            </a:r>
            <a:r>
              <a:rPr lang="en-US" dirty="0">
                <a:solidFill>
                  <a:srgbClr val="FF0000"/>
                </a:solidFill>
              </a:rPr>
              <a:t>) have been adequately met by a </a:t>
            </a:r>
            <a:r>
              <a:rPr lang="en-US" u="sng" dirty="0">
                <a:solidFill>
                  <a:srgbClr val="FF0000"/>
                </a:solidFill>
              </a:rPr>
              <a:t>specific implementation</a:t>
            </a:r>
            <a:r>
              <a:rPr lang="en-US" dirty="0"/>
              <a:t>. “Adequately met” includes (1) functionality that performs correctly, (2) sufficient protection against unintentional errors (by users or software), and (3) sufficient resistance to intentional penetration or by-pass. </a:t>
            </a:r>
          </a:p>
          <a:p>
            <a:r>
              <a:rPr lang="en-US" dirty="0"/>
              <a:t>SOURCE: SP 800-27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81000"/>
            <a:ext cx="2209800" cy="1014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010265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dirty="0" smtClean="0"/>
              <a:t>Security Administrator</a:t>
            </a:r>
          </a:p>
        </p:txBody>
      </p:sp>
      <p:sp>
        <p:nvSpPr>
          <p:cNvPr id="109571" name="Rectangle 3"/>
          <p:cNvSpPr>
            <a:spLocks noGrp="1" noChangeArrowheads="1"/>
          </p:cNvSpPr>
          <p:nvPr>
            <p:ph idx="1"/>
          </p:nvPr>
        </p:nvSpPr>
        <p:spPr/>
        <p:txBody>
          <a:bodyPr>
            <a:normAutofit/>
          </a:bodyPr>
          <a:lstStyle/>
          <a:p>
            <a:r>
              <a:rPr lang="en-US" dirty="0" smtClean="0"/>
              <a:t>Setup security configurations on a system as defined by the DATA OWNER*</a:t>
            </a:r>
          </a:p>
          <a:p>
            <a:r>
              <a:rPr lang="en-US" dirty="0" smtClean="0"/>
              <a:t>Creates accounts</a:t>
            </a:r>
          </a:p>
          <a:p>
            <a:r>
              <a:rPr lang="en-US" dirty="0" smtClean="0"/>
              <a:t>Sets access rights in support of the policies defined.</a:t>
            </a:r>
          </a:p>
          <a:p>
            <a:r>
              <a:rPr lang="en-US" dirty="0" smtClean="0"/>
              <a:t>Technical position.</a:t>
            </a:r>
          </a:p>
          <a:p>
            <a:endParaRPr lang="en-US" dirty="0" smtClean="0"/>
          </a:p>
        </p:txBody>
      </p:sp>
    </p:spTree>
    <p:extLst>
      <p:ext uri="{BB962C8B-B14F-4D97-AF65-F5344CB8AC3E}">
        <p14:creationId xmlns:p14="http://schemas.microsoft.com/office/powerpoint/2010/main" val="5647249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a:bodyPr>
          <a:lstStyle/>
          <a:p>
            <a:r>
              <a:rPr lang="en-US" smtClean="0"/>
              <a:t>Understand this (security administrator)</a:t>
            </a:r>
          </a:p>
        </p:txBody>
      </p:sp>
      <p:sp>
        <p:nvSpPr>
          <p:cNvPr id="110595" name="Rectangle 3"/>
          <p:cNvSpPr>
            <a:spLocks noGrp="1" noChangeArrowheads="1"/>
          </p:cNvSpPr>
          <p:nvPr>
            <p:ph idx="1"/>
          </p:nvPr>
        </p:nvSpPr>
        <p:spPr/>
        <p:txBody>
          <a:bodyPr/>
          <a:lstStyle/>
          <a:p>
            <a:r>
              <a:rPr lang="en-US" dirty="0" smtClean="0"/>
              <a:t>A security administrators jobs is to ensure the managements directives are fulfilled! </a:t>
            </a:r>
            <a:r>
              <a:rPr lang="en-US" dirty="0" smtClean="0">
                <a:solidFill>
                  <a:srgbClr val="FF0000"/>
                </a:solidFill>
              </a:rPr>
              <a:t>They do NOT create security policies </a:t>
            </a:r>
          </a:p>
          <a:p>
            <a:r>
              <a:rPr lang="en-US" dirty="0" smtClean="0"/>
              <a:t>They also </a:t>
            </a:r>
            <a:r>
              <a:rPr lang="en-US" dirty="0" smtClean="0">
                <a:solidFill>
                  <a:srgbClr val="FF0000"/>
                </a:solidFill>
              </a:rPr>
              <a:t>do NOT authorize access </a:t>
            </a:r>
            <a:r>
              <a:rPr lang="en-US" dirty="0" smtClean="0"/>
              <a:t>to data or resources. They are responsible for ensuring the security controls enforce the access levels that have been specified by the </a:t>
            </a:r>
            <a:r>
              <a:rPr lang="en-US" b="1" dirty="0" smtClean="0"/>
              <a:t>data owner </a:t>
            </a:r>
            <a:r>
              <a:rPr lang="en-US" dirty="0" smtClean="0"/>
              <a:t>or the management’s policies.</a:t>
            </a:r>
          </a:p>
          <a:p>
            <a:endParaRPr lang="en-US" dirty="0" smtClean="0"/>
          </a:p>
          <a:p>
            <a:endParaRPr lang="en-US" dirty="0" smtClean="0"/>
          </a:p>
        </p:txBody>
      </p:sp>
    </p:spTree>
    <p:extLst>
      <p:ext uri="{BB962C8B-B14F-4D97-AF65-F5344CB8AC3E}">
        <p14:creationId xmlns:p14="http://schemas.microsoft.com/office/powerpoint/2010/main" val="204010335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dirty="0" smtClean="0"/>
              <a:t>Security Analyst</a:t>
            </a:r>
          </a:p>
        </p:txBody>
      </p:sp>
      <p:sp>
        <p:nvSpPr>
          <p:cNvPr id="111619" name="Rectangle 3"/>
          <p:cNvSpPr>
            <a:spLocks noGrp="1" noChangeArrowheads="1"/>
          </p:cNvSpPr>
          <p:nvPr>
            <p:ph idx="1"/>
          </p:nvPr>
        </p:nvSpPr>
        <p:spPr/>
        <p:txBody>
          <a:bodyPr/>
          <a:lstStyle/>
          <a:p>
            <a:pPr>
              <a:buNone/>
            </a:pPr>
            <a:r>
              <a:rPr lang="en-US" dirty="0" smtClean="0"/>
              <a:t>Helps define a security program elements and ensures the elements are being implemented properly by the technical people and procedures.</a:t>
            </a:r>
          </a:p>
          <a:p>
            <a:r>
              <a:rPr lang="en-US" dirty="0" smtClean="0"/>
              <a:t>This is NOT an implementation role</a:t>
            </a:r>
          </a:p>
          <a:p>
            <a:r>
              <a:rPr lang="en-US" dirty="0" smtClean="0"/>
              <a:t>Higher more strategic level.</a:t>
            </a:r>
          </a:p>
          <a:p>
            <a:endParaRPr lang="en-US" dirty="0" smtClean="0"/>
          </a:p>
        </p:txBody>
      </p:sp>
    </p:spTree>
    <p:extLst>
      <p:ext uri="{BB962C8B-B14F-4D97-AF65-F5344CB8AC3E}">
        <p14:creationId xmlns:p14="http://schemas.microsoft.com/office/powerpoint/2010/main" val="241835784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dirty="0" smtClean="0"/>
              <a:t>Supervisor </a:t>
            </a:r>
          </a:p>
        </p:txBody>
      </p:sp>
      <p:sp>
        <p:nvSpPr>
          <p:cNvPr id="112643" name="Rectangle 3"/>
          <p:cNvSpPr>
            <a:spLocks noGrp="1" noChangeArrowheads="1"/>
          </p:cNvSpPr>
          <p:nvPr>
            <p:ph idx="1"/>
          </p:nvPr>
        </p:nvSpPr>
        <p:spPr/>
        <p:txBody>
          <a:bodyPr/>
          <a:lstStyle/>
          <a:p>
            <a:pPr>
              <a:buNone/>
            </a:pPr>
            <a:r>
              <a:rPr lang="en-US" dirty="0" smtClean="0"/>
              <a:t>More of an HR role, you all know what a supervisor does.</a:t>
            </a:r>
          </a:p>
          <a:p>
            <a:pPr lvl="1"/>
            <a:r>
              <a:rPr lang="en-US" dirty="0" smtClean="0"/>
              <a:t>Managing employees</a:t>
            </a:r>
          </a:p>
          <a:p>
            <a:pPr lvl="1"/>
            <a:r>
              <a:rPr lang="en-US" dirty="0" smtClean="0"/>
              <a:t>Ensuring employees live up to their responsibilities</a:t>
            </a:r>
          </a:p>
          <a:p>
            <a:pPr lvl="1"/>
            <a:r>
              <a:rPr lang="en-US" dirty="0" smtClean="0"/>
              <a:t>Handle HR tasks such as hiring, firing and initiating corrective action.</a:t>
            </a:r>
          </a:p>
          <a:p>
            <a:pPr lvl="1"/>
            <a:r>
              <a:rPr lang="en-US" dirty="0" smtClean="0"/>
              <a:t>Informing security admin of changes to an employees position.</a:t>
            </a:r>
          </a:p>
          <a:p>
            <a:endParaRPr lang="en-US" dirty="0" smtClean="0"/>
          </a:p>
        </p:txBody>
      </p:sp>
    </p:spTree>
    <p:extLst>
      <p:ext uri="{BB962C8B-B14F-4D97-AF65-F5344CB8AC3E}">
        <p14:creationId xmlns:p14="http://schemas.microsoft.com/office/powerpoint/2010/main" val="240258045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dirty="0" smtClean="0"/>
              <a:t>Data Analyst </a:t>
            </a:r>
          </a:p>
        </p:txBody>
      </p:sp>
      <p:sp>
        <p:nvSpPr>
          <p:cNvPr id="113667" name="Rectangle 3"/>
          <p:cNvSpPr>
            <a:spLocks noGrp="1" noChangeArrowheads="1"/>
          </p:cNvSpPr>
          <p:nvPr>
            <p:ph idx="1"/>
          </p:nvPr>
        </p:nvSpPr>
        <p:spPr/>
        <p:txBody>
          <a:bodyPr/>
          <a:lstStyle/>
          <a:p>
            <a:r>
              <a:rPr lang="en-US" dirty="0" smtClean="0"/>
              <a:t>Ensures that data is stored in a way that makes the most sense for it’s application.</a:t>
            </a:r>
          </a:p>
          <a:p>
            <a:r>
              <a:rPr lang="en-US" dirty="0" smtClean="0"/>
              <a:t>Specifically considered with information “architecture”, how data is stored in reference to other data, data structures</a:t>
            </a:r>
          </a:p>
          <a:p>
            <a:r>
              <a:rPr lang="en-US" dirty="0" smtClean="0"/>
              <a:t>Work with data owners to ensure the structures support the business objectives.</a:t>
            </a:r>
          </a:p>
          <a:p>
            <a:endParaRPr lang="en-US" dirty="0" smtClean="0"/>
          </a:p>
        </p:txBody>
      </p:sp>
    </p:spTree>
    <p:extLst>
      <p:ext uri="{BB962C8B-B14F-4D97-AF65-F5344CB8AC3E}">
        <p14:creationId xmlns:p14="http://schemas.microsoft.com/office/powerpoint/2010/main" val="110915670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smtClean="0"/>
              <a:t>Process Owner </a:t>
            </a:r>
          </a:p>
        </p:txBody>
      </p:sp>
      <p:sp>
        <p:nvSpPr>
          <p:cNvPr id="114691" name="Rectangle 3"/>
          <p:cNvSpPr>
            <a:spLocks noGrp="1" noChangeArrowheads="1"/>
          </p:cNvSpPr>
          <p:nvPr>
            <p:ph idx="1"/>
          </p:nvPr>
        </p:nvSpPr>
        <p:spPr/>
        <p:txBody>
          <a:bodyPr/>
          <a:lstStyle/>
          <a:p>
            <a:pPr>
              <a:buNone/>
            </a:pPr>
            <a:r>
              <a:rPr lang="en-US" dirty="0" smtClean="0"/>
              <a:t>Are responsible for certain business processes</a:t>
            </a:r>
          </a:p>
          <a:p>
            <a:pPr>
              <a:buNone/>
            </a:pPr>
            <a:r>
              <a:rPr lang="en-US" dirty="0" smtClean="0"/>
              <a:t>Examples:</a:t>
            </a:r>
          </a:p>
          <a:p>
            <a:r>
              <a:rPr lang="en-US" dirty="0" smtClean="0"/>
              <a:t>Procurement process</a:t>
            </a:r>
          </a:p>
          <a:p>
            <a:r>
              <a:rPr lang="en-US" dirty="0" smtClean="0"/>
              <a:t>Hiring process</a:t>
            </a:r>
          </a:p>
          <a:p>
            <a:r>
              <a:rPr lang="en-US" dirty="0" smtClean="0"/>
              <a:t>Order fulfillment process</a:t>
            </a:r>
          </a:p>
          <a:p>
            <a:endParaRPr lang="en-US" dirty="0" smtClean="0"/>
          </a:p>
        </p:txBody>
      </p:sp>
    </p:spTree>
    <p:extLst>
      <p:ext uri="{BB962C8B-B14F-4D97-AF65-F5344CB8AC3E}">
        <p14:creationId xmlns:p14="http://schemas.microsoft.com/office/powerpoint/2010/main" val="417961574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dirty="0" smtClean="0"/>
              <a:t>User </a:t>
            </a:r>
          </a:p>
        </p:txBody>
      </p:sp>
      <p:sp>
        <p:nvSpPr>
          <p:cNvPr id="115715" name="Rectangle 3"/>
          <p:cNvSpPr>
            <a:spLocks noGrp="1" noChangeArrowheads="1"/>
          </p:cNvSpPr>
          <p:nvPr>
            <p:ph idx="1"/>
          </p:nvPr>
        </p:nvSpPr>
        <p:spPr/>
        <p:txBody>
          <a:bodyPr/>
          <a:lstStyle/>
          <a:p>
            <a:pPr>
              <a:buNone/>
            </a:pPr>
            <a:r>
              <a:rPr lang="en-US" dirty="0" smtClean="0"/>
              <a:t>Someone who uses the data, day to day to accomplish work tasks and business objectives</a:t>
            </a:r>
          </a:p>
          <a:p>
            <a:r>
              <a:rPr lang="en-US" dirty="0" smtClean="0"/>
              <a:t>Responsible for following data and security procedures that have been laid out by management.</a:t>
            </a:r>
          </a:p>
        </p:txBody>
      </p:sp>
    </p:spTree>
    <p:extLst>
      <p:ext uri="{BB962C8B-B14F-4D97-AF65-F5344CB8AC3E}">
        <p14:creationId xmlns:p14="http://schemas.microsoft.com/office/powerpoint/2010/main" val="242890390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dirty="0" smtClean="0"/>
              <a:t>Auditor</a:t>
            </a:r>
          </a:p>
        </p:txBody>
      </p:sp>
      <p:sp>
        <p:nvSpPr>
          <p:cNvPr id="116739" name="Rectangle 3"/>
          <p:cNvSpPr>
            <a:spLocks noGrp="1" noChangeArrowheads="1"/>
          </p:cNvSpPr>
          <p:nvPr>
            <p:ph idx="1"/>
          </p:nvPr>
        </p:nvSpPr>
        <p:spPr/>
        <p:txBody>
          <a:bodyPr>
            <a:normAutofit/>
          </a:bodyPr>
          <a:lstStyle/>
          <a:p>
            <a:r>
              <a:rPr lang="en-US" dirty="0" smtClean="0"/>
              <a:t>Provides a method for independently ensuring that management and shareholders can rely upon the appropriateness of security objectives. </a:t>
            </a:r>
          </a:p>
          <a:p>
            <a:r>
              <a:rPr lang="en-US" dirty="0" smtClean="0"/>
              <a:t>Determines if controls/methods have been reached</a:t>
            </a:r>
          </a:p>
          <a:p>
            <a:r>
              <a:rPr lang="en-US" dirty="0" smtClean="0"/>
              <a:t>Determines if practices are in compliance with company or legal requirements</a:t>
            </a:r>
          </a:p>
          <a:p>
            <a:r>
              <a:rPr lang="en-US" dirty="0" smtClean="0"/>
              <a:t>Should be 3rd party</a:t>
            </a:r>
          </a:p>
        </p:txBody>
      </p:sp>
    </p:spTree>
    <p:extLst>
      <p:ext uri="{BB962C8B-B14F-4D97-AF65-F5344CB8AC3E}">
        <p14:creationId xmlns:p14="http://schemas.microsoft.com/office/powerpoint/2010/main" val="71785664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4"/>
          <p:cNvSpPr>
            <a:spLocks noGrp="1" noChangeArrowheads="1"/>
          </p:cNvSpPr>
          <p:nvPr>
            <p:ph type="ctrTitle"/>
          </p:nvPr>
        </p:nvSpPr>
        <p:spPr/>
        <p:txBody>
          <a:bodyPr/>
          <a:lstStyle/>
          <a:p>
            <a:pPr eaLnBrk="1" hangingPunct="1"/>
            <a:r>
              <a:rPr lang="en-US" smtClean="0"/>
              <a:t>Administrative Controls and Concepts</a:t>
            </a:r>
          </a:p>
        </p:txBody>
      </p:sp>
    </p:spTree>
    <p:extLst>
      <p:ext uri="{BB962C8B-B14F-4D97-AF65-F5344CB8AC3E}">
        <p14:creationId xmlns:p14="http://schemas.microsoft.com/office/powerpoint/2010/main" val="374888077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smtClean="0"/>
              <a:t>Separation of Duties</a:t>
            </a:r>
          </a:p>
        </p:txBody>
      </p:sp>
      <p:sp>
        <p:nvSpPr>
          <p:cNvPr id="119811" name="Rectangle 3"/>
          <p:cNvSpPr>
            <a:spLocks noGrp="1" noChangeArrowheads="1"/>
          </p:cNvSpPr>
          <p:nvPr>
            <p:ph idx="1"/>
          </p:nvPr>
        </p:nvSpPr>
        <p:spPr/>
        <p:txBody>
          <a:bodyPr/>
          <a:lstStyle/>
          <a:p>
            <a:pPr>
              <a:buNone/>
            </a:pPr>
            <a:r>
              <a:rPr lang="en-US" dirty="0" smtClean="0"/>
              <a:t>The idea of ensuring one individual cannot complete a critical task by themselves.</a:t>
            </a:r>
          </a:p>
          <a:p>
            <a:pPr lvl="1"/>
            <a:r>
              <a:rPr lang="en-US" dirty="0" smtClean="0"/>
              <a:t>Reduces the possibility for fraud, sabotages, theft or general abuse.</a:t>
            </a:r>
          </a:p>
          <a:p>
            <a:pPr lvl="1"/>
            <a:r>
              <a:rPr lang="en-US" dirty="0" smtClean="0"/>
              <a:t>To subvert separation of duties requires </a:t>
            </a:r>
            <a:r>
              <a:rPr lang="en-US" i="1" dirty="0" smtClean="0"/>
              <a:t>collusion</a:t>
            </a:r>
            <a:r>
              <a:rPr lang="en-US" dirty="0" smtClean="0"/>
              <a:t>* (next page)</a:t>
            </a:r>
          </a:p>
        </p:txBody>
      </p:sp>
    </p:spTree>
    <p:extLst>
      <p:ext uri="{BB962C8B-B14F-4D97-AF65-F5344CB8AC3E}">
        <p14:creationId xmlns:p14="http://schemas.microsoft.com/office/powerpoint/2010/main" val="1749845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Controls Review</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18</a:t>
            </a:fld>
            <a:endParaRPr lang="en-US" dirty="0"/>
          </a:p>
        </p:txBody>
      </p:sp>
    </p:spTree>
    <p:extLst>
      <p:ext uri="{BB962C8B-B14F-4D97-AF65-F5344CB8AC3E}">
        <p14:creationId xmlns:p14="http://schemas.microsoft.com/office/powerpoint/2010/main" val="128892303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dirty="0" smtClean="0"/>
              <a:t>Collusion</a:t>
            </a:r>
          </a:p>
        </p:txBody>
      </p:sp>
      <p:sp>
        <p:nvSpPr>
          <p:cNvPr id="120835" name="Rectangle 3"/>
          <p:cNvSpPr>
            <a:spLocks noGrp="1" noChangeArrowheads="1"/>
          </p:cNvSpPr>
          <p:nvPr>
            <p:ph idx="1"/>
          </p:nvPr>
        </p:nvSpPr>
        <p:spPr/>
        <p:txBody>
          <a:bodyPr/>
          <a:lstStyle/>
          <a:p>
            <a:pPr>
              <a:buNone/>
            </a:pPr>
            <a:r>
              <a:rPr lang="en-US" dirty="0" smtClean="0"/>
              <a:t>At least two people working together to subvert the security controls.</a:t>
            </a:r>
          </a:p>
          <a:p>
            <a:pPr>
              <a:buNone/>
            </a:pPr>
            <a:endParaRPr lang="en-US" dirty="0" smtClean="0"/>
          </a:p>
        </p:txBody>
      </p:sp>
    </p:spTree>
    <p:extLst>
      <p:ext uri="{BB962C8B-B14F-4D97-AF65-F5344CB8AC3E}">
        <p14:creationId xmlns:p14="http://schemas.microsoft.com/office/powerpoint/2010/main" val="5343947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smtClean="0"/>
              <a:t>Hiring Practices</a:t>
            </a:r>
          </a:p>
        </p:txBody>
      </p:sp>
      <p:sp>
        <p:nvSpPr>
          <p:cNvPr id="121859" name="Rectangle 3"/>
          <p:cNvSpPr>
            <a:spLocks noGrp="1" noChangeArrowheads="1"/>
          </p:cNvSpPr>
          <p:nvPr>
            <p:ph idx="1"/>
          </p:nvPr>
        </p:nvSpPr>
        <p:spPr/>
        <p:txBody>
          <a:bodyPr/>
          <a:lstStyle/>
          <a:p>
            <a:r>
              <a:rPr lang="en-US" smtClean="0"/>
              <a:t>All employees should have background checks and be screened* (even janitors etc in high security environments)</a:t>
            </a:r>
          </a:p>
          <a:p>
            <a:r>
              <a:rPr lang="en-US" smtClean="0"/>
              <a:t>Everyone MUST sign an NDA, which should protect secrets and conflicts of interest.</a:t>
            </a:r>
          </a:p>
          <a:p>
            <a:r>
              <a:rPr lang="en-US" smtClean="0"/>
              <a:t>Drugs tests</a:t>
            </a:r>
          </a:p>
          <a:p>
            <a:r>
              <a:rPr lang="en-US" smtClean="0"/>
              <a:t>Education checks</a:t>
            </a:r>
          </a:p>
          <a:p>
            <a:r>
              <a:rPr lang="en-US" smtClean="0"/>
              <a:t>Reference checks</a:t>
            </a:r>
          </a:p>
        </p:txBody>
      </p:sp>
    </p:spTree>
    <p:extLst>
      <p:ext uri="{BB962C8B-B14F-4D97-AF65-F5344CB8AC3E}">
        <p14:creationId xmlns:p14="http://schemas.microsoft.com/office/powerpoint/2010/main" val="49464928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dirty="0" smtClean="0"/>
              <a:t>Rotation of Duties</a:t>
            </a:r>
          </a:p>
        </p:txBody>
      </p:sp>
      <p:sp>
        <p:nvSpPr>
          <p:cNvPr id="122883" name="Rectangle 3"/>
          <p:cNvSpPr>
            <a:spLocks noGrp="1" noChangeArrowheads="1"/>
          </p:cNvSpPr>
          <p:nvPr>
            <p:ph idx="1"/>
          </p:nvPr>
        </p:nvSpPr>
        <p:spPr/>
        <p:txBody>
          <a:bodyPr/>
          <a:lstStyle/>
          <a:p>
            <a:r>
              <a:rPr lang="en-US" dirty="0" smtClean="0"/>
              <a:t>Employees should rotate in their duties</a:t>
            </a:r>
          </a:p>
          <a:p>
            <a:pPr>
              <a:buNone/>
            </a:pPr>
            <a:endParaRPr lang="en-US" dirty="0" smtClean="0"/>
          </a:p>
          <a:p>
            <a:pPr>
              <a:buNone/>
            </a:pPr>
            <a:r>
              <a:rPr lang="en-US" dirty="0" smtClean="0"/>
              <a:t>Why?</a:t>
            </a:r>
          </a:p>
          <a:p>
            <a:pPr lvl="1"/>
            <a:r>
              <a:rPr lang="en-US" dirty="0" smtClean="0"/>
              <a:t>For redundancy </a:t>
            </a:r>
          </a:p>
          <a:p>
            <a:pPr lvl="1"/>
            <a:r>
              <a:rPr lang="en-US" dirty="0" smtClean="0"/>
              <a:t>To ensure no-one has too much control over a segment of business</a:t>
            </a:r>
          </a:p>
        </p:txBody>
      </p:sp>
    </p:spTree>
    <p:extLst>
      <p:ext uri="{BB962C8B-B14F-4D97-AF65-F5344CB8AC3E}">
        <p14:creationId xmlns:p14="http://schemas.microsoft.com/office/powerpoint/2010/main" val="218525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dirty="0" smtClean="0"/>
              <a:t>Mandatory Vacations</a:t>
            </a:r>
          </a:p>
        </p:txBody>
      </p:sp>
      <p:sp>
        <p:nvSpPr>
          <p:cNvPr id="121859" name="Rectangle 3"/>
          <p:cNvSpPr>
            <a:spLocks noGrp="1" noChangeArrowheads="1"/>
          </p:cNvSpPr>
          <p:nvPr>
            <p:ph idx="1"/>
          </p:nvPr>
        </p:nvSpPr>
        <p:spPr/>
        <p:txBody>
          <a:bodyPr>
            <a:normAutofit/>
          </a:bodyPr>
          <a:lstStyle/>
          <a:p>
            <a:pPr>
              <a:buNone/>
            </a:pPr>
            <a:r>
              <a:rPr lang="en-US" dirty="0" smtClean="0"/>
              <a:t>Employees MUST take vacations</a:t>
            </a:r>
          </a:p>
          <a:p>
            <a:endParaRPr lang="en-US" dirty="0" smtClean="0"/>
          </a:p>
          <a:p>
            <a:pPr>
              <a:buNone/>
            </a:pPr>
            <a:r>
              <a:rPr lang="en-US" dirty="0" smtClean="0"/>
              <a:t>Why?</a:t>
            </a:r>
          </a:p>
          <a:p>
            <a:pPr lvl="1"/>
            <a:r>
              <a:rPr lang="en-US" dirty="0" smtClean="0"/>
              <a:t>Gives opportunity for others to discover fraud. If employees don’t want to take a vacation, they might be doing something underhanded and do not want to be found out</a:t>
            </a:r>
          </a:p>
          <a:p>
            <a:pPr lvl="1"/>
            <a:r>
              <a:rPr lang="en-US" dirty="0" smtClean="0"/>
              <a:t>Additionally it enforces that other people can step in and that the process cannot be disrupted by that employee being absent for whatever reason.</a:t>
            </a:r>
          </a:p>
        </p:txBody>
      </p:sp>
    </p:spTree>
    <p:extLst>
      <p:ext uri="{BB962C8B-B14F-4D97-AF65-F5344CB8AC3E}">
        <p14:creationId xmlns:p14="http://schemas.microsoft.com/office/powerpoint/2010/main" val="311725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8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dirty="0" smtClean="0"/>
              <a:t>Split Knowledge</a:t>
            </a:r>
          </a:p>
        </p:txBody>
      </p:sp>
      <p:sp>
        <p:nvSpPr>
          <p:cNvPr id="122883" name="Rectangle 3"/>
          <p:cNvSpPr>
            <a:spLocks noGrp="1" noChangeArrowheads="1"/>
          </p:cNvSpPr>
          <p:nvPr>
            <p:ph idx="1"/>
          </p:nvPr>
        </p:nvSpPr>
        <p:spPr/>
        <p:txBody>
          <a:bodyPr/>
          <a:lstStyle/>
          <a:p>
            <a:pPr>
              <a:buNone/>
            </a:pPr>
            <a:r>
              <a:rPr lang="en-US" dirty="0" smtClean="0"/>
              <a:t>Separation of duties concept. An employee only has enough knowledge to perform part of a task. </a:t>
            </a:r>
          </a:p>
          <a:p>
            <a:r>
              <a:rPr lang="en-US" dirty="0" smtClean="0"/>
              <a:t>Again helps fight fraud.</a:t>
            </a:r>
          </a:p>
          <a:p>
            <a:endParaRPr lang="en-US" dirty="0" smtClean="0"/>
          </a:p>
          <a:p>
            <a:pPr>
              <a:buNone/>
            </a:pPr>
            <a:r>
              <a:rPr lang="en-US" dirty="0" smtClean="0"/>
              <a:t>Example: </a:t>
            </a:r>
          </a:p>
          <a:p>
            <a:pPr lvl="1"/>
            <a:r>
              <a:rPr lang="en-US" dirty="0" smtClean="0"/>
              <a:t>Two managers only know their half of a bank vault combination.</a:t>
            </a:r>
          </a:p>
          <a:p>
            <a:endParaRPr lang="en-US" dirty="0" smtClean="0"/>
          </a:p>
        </p:txBody>
      </p:sp>
    </p:spTree>
    <p:extLst>
      <p:ext uri="{BB962C8B-B14F-4D97-AF65-F5344CB8AC3E}">
        <p14:creationId xmlns:p14="http://schemas.microsoft.com/office/powerpoint/2010/main" val="313456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dirty="0" smtClean="0"/>
              <a:t>Dual Control</a:t>
            </a:r>
          </a:p>
        </p:txBody>
      </p:sp>
      <p:sp>
        <p:nvSpPr>
          <p:cNvPr id="124931" name="Rectangle 3"/>
          <p:cNvSpPr>
            <a:spLocks noGrp="1" noChangeArrowheads="1"/>
          </p:cNvSpPr>
          <p:nvPr>
            <p:ph idx="1"/>
          </p:nvPr>
        </p:nvSpPr>
        <p:spPr/>
        <p:txBody>
          <a:bodyPr/>
          <a:lstStyle/>
          <a:p>
            <a:r>
              <a:rPr lang="en-US" dirty="0" smtClean="0"/>
              <a:t>Like split knowledge, but in this case two or more people must be available and active to perform an action. </a:t>
            </a:r>
          </a:p>
          <a:p>
            <a:endParaRPr lang="en-US" dirty="0" smtClean="0"/>
          </a:p>
          <a:p>
            <a:pPr>
              <a:buNone/>
            </a:pPr>
            <a:r>
              <a:rPr lang="en-US" dirty="0" smtClean="0"/>
              <a:t>Example: </a:t>
            </a:r>
          </a:p>
          <a:p>
            <a:pPr lvl="1"/>
            <a:r>
              <a:rPr lang="en-US" dirty="0" smtClean="0"/>
              <a:t>A bank vault has two separate keys that must be turned at the same time to unlock the vault.</a:t>
            </a:r>
          </a:p>
        </p:txBody>
      </p:sp>
    </p:spTree>
    <p:extLst>
      <p:ext uri="{BB962C8B-B14F-4D97-AF65-F5344CB8AC3E}">
        <p14:creationId xmlns:p14="http://schemas.microsoft.com/office/powerpoint/2010/main" val="101615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9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smtClean="0"/>
              <a:t>Employee Termination</a:t>
            </a:r>
          </a:p>
        </p:txBody>
      </p:sp>
      <p:sp>
        <p:nvSpPr>
          <p:cNvPr id="126979" name="Rectangle 3"/>
          <p:cNvSpPr>
            <a:spLocks noGrp="1" noChangeArrowheads="1"/>
          </p:cNvSpPr>
          <p:nvPr>
            <p:ph idx="1"/>
          </p:nvPr>
        </p:nvSpPr>
        <p:spPr/>
        <p:txBody>
          <a:bodyPr>
            <a:normAutofit/>
          </a:bodyPr>
          <a:lstStyle/>
          <a:p>
            <a:pPr>
              <a:buNone/>
            </a:pPr>
            <a:r>
              <a:rPr lang="en-US" dirty="0" smtClean="0"/>
              <a:t>Companies should have a defined procedure for employee termination, it must be strictly enforced. </a:t>
            </a:r>
          </a:p>
          <a:p>
            <a:pPr>
              <a:buNone/>
            </a:pPr>
            <a:r>
              <a:rPr lang="en-US" dirty="0" smtClean="0"/>
              <a:t>Examples policy could be:</a:t>
            </a:r>
          </a:p>
          <a:p>
            <a:pPr lvl="1"/>
            <a:r>
              <a:rPr lang="en-US" dirty="0" smtClean="0"/>
              <a:t>Employee must complete an exit interview</a:t>
            </a:r>
          </a:p>
          <a:p>
            <a:pPr lvl="1"/>
            <a:r>
              <a:rPr lang="en-US" dirty="0" smtClean="0"/>
              <a:t>Employee must surrender id badges, and keys</a:t>
            </a:r>
          </a:p>
          <a:p>
            <a:pPr lvl="1"/>
            <a:r>
              <a:rPr lang="en-US" dirty="0" smtClean="0"/>
              <a:t>Employee accounts must be locked out.</a:t>
            </a:r>
          </a:p>
          <a:p>
            <a:pPr lvl="1"/>
            <a:r>
              <a:rPr lang="en-US" dirty="0" smtClean="0"/>
              <a:t>Employee must leave the facility immediately under supervision of a security guard</a:t>
            </a:r>
          </a:p>
          <a:p>
            <a:pPr lvl="1"/>
            <a:endParaRPr lang="en-US" dirty="0" smtClean="0"/>
          </a:p>
        </p:txBody>
      </p:sp>
    </p:spTree>
    <p:extLst>
      <p:ext uri="{BB962C8B-B14F-4D97-AF65-F5344CB8AC3E}">
        <p14:creationId xmlns:p14="http://schemas.microsoft.com/office/powerpoint/2010/main" val="23220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97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97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smtClean="0"/>
              <a:t>Security Awareness Training</a:t>
            </a:r>
          </a:p>
        </p:txBody>
      </p:sp>
      <p:sp>
        <p:nvSpPr>
          <p:cNvPr id="131075" name="Rectangle 3"/>
          <p:cNvSpPr>
            <a:spLocks noGrp="1" noChangeArrowheads="1"/>
          </p:cNvSpPr>
          <p:nvPr>
            <p:ph idx="1"/>
          </p:nvPr>
        </p:nvSpPr>
        <p:spPr/>
        <p:txBody>
          <a:bodyPr>
            <a:normAutofit/>
          </a:bodyPr>
          <a:lstStyle/>
          <a:p>
            <a:pPr>
              <a:buNone/>
            </a:pPr>
            <a:r>
              <a:rPr lang="en-US" dirty="0" smtClean="0"/>
              <a:t>Any security program MUST provide adequate thought and resources to training. </a:t>
            </a:r>
          </a:p>
          <a:p>
            <a:pPr lvl="1"/>
            <a:r>
              <a:rPr lang="en-US" dirty="0" smtClean="0"/>
              <a:t>Security is only as good as the weakest link.</a:t>
            </a:r>
          </a:p>
          <a:p>
            <a:pPr lvl="1"/>
            <a:r>
              <a:rPr lang="en-US" dirty="0" smtClean="0"/>
              <a:t> Unless your staff is trained on the importance of security, proper security procedures and concepts, and day to day security operations… you are doomed to fail.</a:t>
            </a:r>
          </a:p>
          <a:p>
            <a:pPr lvl="1"/>
            <a:r>
              <a:rPr lang="en-US" dirty="0" smtClean="0"/>
              <a:t>The most expensive and technical controls will be rendered useless by uneducated staff.</a:t>
            </a:r>
          </a:p>
          <a:p>
            <a:pPr lvl="1"/>
            <a:r>
              <a:rPr lang="en-US" dirty="0" smtClean="0"/>
              <a:t>Some security threats (etc phishing) can </a:t>
            </a:r>
            <a:r>
              <a:rPr lang="en-US" b="1" dirty="0" smtClean="0"/>
              <a:t>only</a:t>
            </a:r>
            <a:r>
              <a:rPr lang="en-US" dirty="0" smtClean="0"/>
              <a:t> properly be mitigated by user education</a:t>
            </a:r>
          </a:p>
        </p:txBody>
      </p:sp>
    </p:spTree>
    <p:extLst>
      <p:ext uri="{BB962C8B-B14F-4D97-AF65-F5344CB8AC3E}">
        <p14:creationId xmlns:p14="http://schemas.microsoft.com/office/powerpoint/2010/main" val="80585063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188</a:t>
            </a:fld>
            <a:endParaRPr lang="en-US" dirty="0"/>
          </a:p>
        </p:txBody>
      </p:sp>
      <p:sp>
        <p:nvSpPr>
          <p:cNvPr id="3" name="Title 2"/>
          <p:cNvSpPr>
            <a:spLocks noGrp="1"/>
          </p:cNvSpPr>
          <p:nvPr>
            <p:ph type="title"/>
          </p:nvPr>
        </p:nvSpPr>
        <p:spPr/>
        <p:txBody>
          <a:bodyPr/>
          <a:lstStyle/>
          <a:p>
            <a:r>
              <a:rPr lang="en-US" dirty="0"/>
              <a:t>Key Terms</a:t>
            </a:r>
          </a:p>
        </p:txBody>
      </p:sp>
      <p:sp>
        <p:nvSpPr>
          <p:cNvPr id="4" name="Content Placeholder 3"/>
          <p:cNvSpPr>
            <a:spLocks noGrp="1"/>
          </p:cNvSpPr>
          <p:nvPr>
            <p:ph idx="1"/>
          </p:nvPr>
        </p:nvSpPr>
        <p:spPr/>
        <p:txBody>
          <a:bodyPr>
            <a:normAutofit fontScale="77500" lnSpcReduction="20000"/>
          </a:bodyPr>
          <a:lstStyle/>
          <a:p>
            <a:r>
              <a:rPr lang="en-US" b="1" dirty="0"/>
              <a:t>Data owner </a:t>
            </a:r>
            <a:r>
              <a:rPr lang="en-US" dirty="0"/>
              <a:t>-- Individual responsible for the protection and classification of a specific data set. </a:t>
            </a:r>
          </a:p>
          <a:p>
            <a:r>
              <a:rPr lang="en-US" b="1" dirty="0"/>
              <a:t>Data custodian </a:t>
            </a:r>
            <a:r>
              <a:rPr lang="en-US" dirty="0"/>
              <a:t>-- Individual responsible for implementing and maintaining security controls to meet security requirements outlined by data owner. </a:t>
            </a:r>
          </a:p>
          <a:p>
            <a:r>
              <a:rPr lang="en-US" b="1" dirty="0"/>
              <a:t>Separation of duties </a:t>
            </a:r>
            <a:r>
              <a:rPr lang="en-US" dirty="0"/>
              <a:t>-- Preventive administrative control used to ensure one person cannot carry out a critical task alone. </a:t>
            </a:r>
          </a:p>
          <a:p>
            <a:r>
              <a:rPr lang="en-US" b="1" dirty="0"/>
              <a:t>Collusion</a:t>
            </a:r>
            <a:r>
              <a:rPr lang="en-US" dirty="0"/>
              <a:t> -- Two or more people working together to carry out fraudulent activities. </a:t>
            </a:r>
          </a:p>
          <a:p>
            <a:r>
              <a:rPr lang="en-US" b="1" dirty="0"/>
              <a:t>Rotation of duties </a:t>
            </a:r>
            <a:r>
              <a:rPr lang="en-US" dirty="0"/>
              <a:t>-- Detective administrative control used to uncover potential fraudulent activities. </a:t>
            </a:r>
          </a:p>
          <a:p>
            <a:r>
              <a:rPr lang="en-US" b="1" dirty="0"/>
              <a:t>Mandatory vacation </a:t>
            </a:r>
            <a:r>
              <a:rPr lang="en-US" dirty="0"/>
              <a:t>-- Detective administrative control used to uncover potential fraudulent activities by requiring a person to be away from the organization for a period of time.</a:t>
            </a:r>
          </a:p>
          <a:p>
            <a:endParaRPr lang="en-US" dirty="0"/>
          </a:p>
        </p:txBody>
      </p:sp>
    </p:spTree>
    <p:extLst>
      <p:ext uri="{BB962C8B-B14F-4D97-AF65-F5344CB8AC3E}">
        <p14:creationId xmlns:p14="http://schemas.microsoft.com/office/powerpoint/2010/main" val="139044798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286000"/>
            <a:ext cx="3076731" cy="2565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FB124A42-3BFC-4002-A422-5D3896DD5E41}" type="slidenum">
              <a:rPr lang="en-US" smtClean="0"/>
              <a:pPr/>
              <a:t>189</a:t>
            </a:fld>
            <a:endParaRPr lang="en-US" dirty="0"/>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690" y="369983"/>
            <a:ext cx="6553200" cy="6172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5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a:t>
            </a:fld>
            <a:endParaRPr lang="en-US" dirty="0"/>
          </a:p>
        </p:txBody>
      </p:sp>
      <p:sp>
        <p:nvSpPr>
          <p:cNvPr id="5" name="Title 4"/>
          <p:cNvSpPr>
            <a:spLocks noGrp="1"/>
          </p:cNvSpPr>
          <p:nvPr>
            <p:ph type="title"/>
          </p:nvPr>
        </p:nvSpPr>
        <p:spPr/>
        <p:txBody>
          <a:bodyPr/>
          <a:lstStyle/>
          <a:p>
            <a:r>
              <a:rPr lang="en-US" smtClean="0"/>
              <a:t>Interchangeable Terms</a:t>
            </a:r>
            <a:endParaRPr lang="en-US" dirty="0"/>
          </a:p>
        </p:txBody>
      </p:sp>
      <p:sp>
        <p:nvSpPr>
          <p:cNvPr id="6" name="Content Placeholder 5"/>
          <p:cNvSpPr>
            <a:spLocks noGrp="1"/>
          </p:cNvSpPr>
          <p:nvPr>
            <p:ph idx="1"/>
          </p:nvPr>
        </p:nvSpPr>
        <p:spPr/>
        <p:txBody>
          <a:bodyPr/>
          <a:lstStyle/>
          <a:p>
            <a:r>
              <a:rPr lang="en-US" smtClean="0"/>
              <a:t>The terms “control,” “countermeasure,” and “safeguard” are interchangeable terms. </a:t>
            </a:r>
          </a:p>
          <a:p>
            <a:r>
              <a:rPr lang="en-US" smtClean="0"/>
              <a:t>They are mechanisms put into place to reduce risk.</a:t>
            </a:r>
          </a:p>
          <a:p>
            <a:endParaRPr lang="en-US" dirty="0"/>
          </a:p>
        </p:txBody>
      </p:sp>
    </p:spTree>
    <p:extLst>
      <p:ext uri="{BB962C8B-B14F-4D97-AF65-F5344CB8AC3E}">
        <p14:creationId xmlns:p14="http://schemas.microsoft.com/office/powerpoint/2010/main" val="387862563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190</a:t>
            </a:fld>
            <a:endParaRPr lang="en-US" dirty="0"/>
          </a:p>
        </p:txBody>
      </p:sp>
    </p:spTree>
    <p:extLst>
      <p:ext uri="{BB962C8B-B14F-4D97-AF65-F5344CB8AC3E}">
        <p14:creationId xmlns:p14="http://schemas.microsoft.com/office/powerpoint/2010/main" val="395477307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191</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 </a:t>
            </a:r>
            <a:endParaRPr lang="en-US" sz="2000" dirty="0"/>
          </a:p>
        </p:txBody>
      </p:sp>
    </p:spTree>
    <p:extLst>
      <p:ext uri="{BB962C8B-B14F-4D97-AF65-F5344CB8AC3E}">
        <p14:creationId xmlns:p14="http://schemas.microsoft.com/office/powerpoint/2010/main" val="190968668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192</a:t>
            </a:fld>
            <a:endParaRPr lang="en-US"/>
          </a:p>
        </p:txBody>
      </p:sp>
      <p:sp>
        <p:nvSpPr>
          <p:cNvPr id="28" name="Rectangle 27"/>
          <p:cNvSpPr/>
          <p:nvPr/>
        </p:nvSpPr>
        <p:spPr>
          <a:xfrm>
            <a:off x="152400" y="1593474"/>
            <a:ext cx="1941512" cy="1683125"/>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9" name="Rectangle 28"/>
          <p:cNvSpPr/>
          <p:nvPr/>
        </p:nvSpPr>
        <p:spPr>
          <a:xfrm>
            <a:off x="152400" y="2888876"/>
            <a:ext cx="19415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Authorities</a:t>
            </a:r>
          </a:p>
        </p:txBody>
      </p:sp>
      <p:sp>
        <p:nvSpPr>
          <p:cNvPr id="39" name="Rectangle 38"/>
          <p:cNvSpPr/>
          <p:nvPr/>
        </p:nvSpPr>
        <p:spPr>
          <a:xfrm>
            <a:off x="5647763" y="1593474"/>
            <a:ext cx="1828801"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40" name="Rectangle 39"/>
          <p:cNvSpPr/>
          <p:nvPr/>
        </p:nvSpPr>
        <p:spPr>
          <a:xfrm>
            <a:off x="5638798" y="2882149"/>
            <a:ext cx="1828801"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Controls</a:t>
            </a:r>
          </a:p>
        </p:txBody>
      </p:sp>
      <p:sp>
        <p:nvSpPr>
          <p:cNvPr id="41" name="Rectangle 40"/>
          <p:cNvSpPr/>
          <p:nvPr/>
        </p:nvSpPr>
        <p:spPr>
          <a:xfrm>
            <a:off x="2249488" y="1593474"/>
            <a:ext cx="1712912" cy="1676399"/>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42" name="Rectangle 41"/>
          <p:cNvSpPr/>
          <p:nvPr/>
        </p:nvSpPr>
        <p:spPr>
          <a:xfrm>
            <a:off x="2249488" y="2888875"/>
            <a:ext cx="17129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Requirements</a:t>
            </a:r>
          </a:p>
        </p:txBody>
      </p:sp>
      <p:sp>
        <p:nvSpPr>
          <p:cNvPr id="43" name="Rectangle 42"/>
          <p:cNvSpPr/>
          <p:nvPr/>
        </p:nvSpPr>
        <p:spPr>
          <a:xfrm>
            <a:off x="7628965" y="1600200"/>
            <a:ext cx="1374135"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44" name="Rectangle 43"/>
          <p:cNvSpPr/>
          <p:nvPr/>
        </p:nvSpPr>
        <p:spPr>
          <a:xfrm>
            <a:off x="7620000" y="2888875"/>
            <a:ext cx="1374135"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Audits</a:t>
            </a:r>
          </a:p>
        </p:txBody>
      </p:sp>
      <p:sp>
        <p:nvSpPr>
          <p:cNvPr id="47" name="Rectangle 46"/>
          <p:cNvSpPr/>
          <p:nvPr/>
        </p:nvSpPr>
        <p:spPr>
          <a:xfrm>
            <a:off x="4114800" y="1593474"/>
            <a:ext cx="1371600"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48" name="Rectangle 47"/>
          <p:cNvSpPr/>
          <p:nvPr/>
        </p:nvSpPr>
        <p:spPr>
          <a:xfrm>
            <a:off x="4114800" y="2882149"/>
            <a:ext cx="1371600"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Policies</a:t>
            </a:r>
          </a:p>
        </p:txBody>
      </p:sp>
      <p:pic>
        <p:nvPicPr>
          <p:cNvPr id="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316892"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449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PCI</a:t>
            </a:r>
            <a:endParaRPr lang="en-US" sz="1400" dirty="0">
              <a:latin typeface="Arial Black" pitchFamily="34" charset="0"/>
            </a:endParaRPr>
          </a:p>
        </p:txBody>
      </p:sp>
      <p:pic>
        <p:nvPicPr>
          <p:cNvPr id="2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837840"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705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HIPAA</a:t>
            </a:r>
            <a:endParaRPr lang="en-US" sz="1400" dirty="0">
              <a:latin typeface="Arial Black" pitchFamily="34" charset="0"/>
            </a:endParaRPr>
          </a:p>
        </p:txBody>
      </p:sp>
      <p:pic>
        <p:nvPicPr>
          <p:cNvPr id="27"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1415571"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284782" y="2467357"/>
            <a:ext cx="860910"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NERC</a:t>
            </a:r>
            <a:endParaRPr lang="en-US" sz="1400" dirty="0">
              <a:latin typeface="Arial Black" pitchFamily="34" charset="0"/>
            </a:endParaRPr>
          </a:p>
        </p:txBody>
      </p:sp>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193</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194</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196</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577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208527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20</a:t>
            </a:fld>
            <a:endParaRPr lang="en-US" dirty="0"/>
          </a:p>
        </p:txBody>
      </p:sp>
      <p:sp>
        <p:nvSpPr>
          <p:cNvPr id="4" name="Title 3"/>
          <p:cNvSpPr>
            <a:spLocks noGrp="1"/>
          </p:cNvSpPr>
          <p:nvPr>
            <p:ph type="title"/>
          </p:nvPr>
        </p:nvSpPr>
        <p:spPr/>
        <p:txBody>
          <a:bodyPr/>
          <a:lstStyle/>
          <a:p>
            <a:r>
              <a:rPr lang="en-US" dirty="0"/>
              <a:t>Control Types</a:t>
            </a:r>
          </a:p>
        </p:txBody>
      </p:sp>
      <p:sp>
        <p:nvSpPr>
          <p:cNvPr id="5" name="Content Placeholder 4"/>
          <p:cNvSpPr>
            <a:spLocks noGrp="1"/>
          </p:cNvSpPr>
          <p:nvPr>
            <p:ph idx="1"/>
          </p:nvPr>
        </p:nvSpPr>
        <p:spPr/>
        <p:txBody>
          <a:bodyPr>
            <a:normAutofit fontScale="92500" lnSpcReduction="10000"/>
          </a:bodyPr>
          <a:lstStyle/>
          <a:p>
            <a:r>
              <a:rPr lang="en-US" dirty="0"/>
              <a:t>Controls are put into place to reduce the risk an organization faces, and they come in three main </a:t>
            </a:r>
            <a:r>
              <a:rPr lang="en-US" dirty="0" smtClean="0"/>
              <a:t>types: </a:t>
            </a:r>
          </a:p>
          <a:p>
            <a:pPr marL="971550" lvl="1" indent="-514350">
              <a:buFont typeface="+mj-lt"/>
              <a:buAutoNum type="arabicPeriod"/>
            </a:pPr>
            <a:r>
              <a:rPr lang="en-US" b="1" dirty="0" smtClean="0"/>
              <a:t>Administrative</a:t>
            </a:r>
            <a:r>
              <a:rPr lang="en-US" dirty="0" smtClean="0"/>
              <a:t> </a:t>
            </a:r>
            <a:r>
              <a:rPr lang="en-US" dirty="0"/>
              <a:t>controls are commonly referred to as “soft controls” because they are more management-oriented. Examples of administrative controls are security documentation, risk management, personnel security, and training. </a:t>
            </a:r>
            <a:endParaRPr lang="en-US" dirty="0" smtClean="0"/>
          </a:p>
          <a:p>
            <a:pPr marL="971550" lvl="1" indent="-514350">
              <a:buFont typeface="+mj-lt"/>
              <a:buAutoNum type="arabicPeriod"/>
            </a:pPr>
            <a:r>
              <a:rPr lang="en-US" b="1" dirty="0" smtClean="0"/>
              <a:t>Technical</a:t>
            </a:r>
            <a:r>
              <a:rPr lang="en-US" dirty="0" smtClean="0"/>
              <a:t> </a:t>
            </a:r>
            <a:r>
              <a:rPr lang="en-US" dirty="0"/>
              <a:t>controls (also called logical controls) are software or hardware components, as in firewalls , IDS , encryption, identification and authentication mechanisms. </a:t>
            </a:r>
          </a:p>
          <a:p>
            <a:pPr marL="971550" lvl="1" indent="-514350">
              <a:buFont typeface="+mj-lt"/>
              <a:buAutoNum type="arabicPeriod"/>
            </a:pPr>
            <a:r>
              <a:rPr lang="en-US" b="1" dirty="0"/>
              <a:t>Physical</a:t>
            </a:r>
            <a:r>
              <a:rPr lang="en-US" dirty="0"/>
              <a:t> controls are items put into place to protect facility, personnel, and resources. Examples of physical controls are security guards, locks, fencing, and lighting.</a:t>
            </a:r>
          </a:p>
          <a:p>
            <a:endParaRPr lang="en-US" dirty="0"/>
          </a:p>
        </p:txBody>
      </p:sp>
    </p:spTree>
    <p:extLst>
      <p:ext uri="{BB962C8B-B14F-4D97-AF65-F5344CB8AC3E}">
        <p14:creationId xmlns:p14="http://schemas.microsoft.com/office/powerpoint/2010/main" val="2967334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21</a:t>
            </a:fld>
            <a:endParaRPr lang="en-US" dirty="0"/>
          </a:p>
        </p:txBody>
      </p:sp>
      <p:sp>
        <p:nvSpPr>
          <p:cNvPr id="3" name="Title 2"/>
          <p:cNvSpPr>
            <a:spLocks noGrp="1"/>
          </p:cNvSpPr>
          <p:nvPr>
            <p:ph type="title"/>
          </p:nvPr>
        </p:nvSpPr>
        <p:spPr/>
        <p:txBody>
          <a:bodyPr>
            <a:normAutofit fontScale="90000"/>
          </a:bodyPr>
          <a:lstStyle/>
          <a:p>
            <a:r>
              <a:rPr lang="en-US" dirty="0"/>
              <a:t>Control Implementations (</a:t>
            </a:r>
            <a:r>
              <a:rPr lang="en-US" i="1" dirty="0"/>
              <a:t>functionalities</a:t>
            </a:r>
            <a:r>
              <a:rPr lang="en-US" dirty="0"/>
              <a:t>)</a:t>
            </a:r>
          </a:p>
        </p:txBody>
      </p:sp>
      <p:sp>
        <p:nvSpPr>
          <p:cNvPr id="4" name="Content Placeholder 3"/>
          <p:cNvSpPr>
            <a:spLocks noGrp="1"/>
          </p:cNvSpPr>
          <p:nvPr>
            <p:ph idx="1"/>
          </p:nvPr>
        </p:nvSpPr>
        <p:spPr/>
        <p:txBody>
          <a:bodyPr>
            <a:normAutofit fontScale="92500" lnSpcReduction="20000"/>
          </a:bodyPr>
          <a:lstStyle/>
          <a:p>
            <a:r>
              <a:rPr lang="en-US" b="1" dirty="0" smtClean="0"/>
              <a:t>Deterrent</a:t>
            </a:r>
            <a:r>
              <a:rPr lang="en-US" dirty="0" smtClean="0"/>
              <a:t> -- Intended </a:t>
            </a:r>
            <a:r>
              <a:rPr lang="en-US" dirty="0"/>
              <a:t>to discourage a potential attacker </a:t>
            </a:r>
          </a:p>
          <a:p>
            <a:r>
              <a:rPr lang="en-US" b="1" dirty="0" smtClean="0"/>
              <a:t>Preventive</a:t>
            </a:r>
            <a:r>
              <a:rPr lang="en-US" dirty="0" smtClean="0"/>
              <a:t> </a:t>
            </a:r>
            <a:r>
              <a:rPr lang="en-US" dirty="0"/>
              <a:t>-- </a:t>
            </a:r>
            <a:r>
              <a:rPr lang="en-US" dirty="0" smtClean="0"/>
              <a:t>Intended </a:t>
            </a:r>
            <a:r>
              <a:rPr lang="en-US" dirty="0"/>
              <a:t>to avoid an incident from occurring </a:t>
            </a:r>
          </a:p>
          <a:p>
            <a:r>
              <a:rPr lang="en-US" b="1" dirty="0" smtClean="0"/>
              <a:t>Corrective</a:t>
            </a:r>
            <a:r>
              <a:rPr lang="en-US" dirty="0" smtClean="0"/>
              <a:t> </a:t>
            </a:r>
            <a:r>
              <a:rPr lang="en-US" dirty="0"/>
              <a:t>-- </a:t>
            </a:r>
            <a:r>
              <a:rPr lang="en-US" dirty="0" smtClean="0"/>
              <a:t>Fixes </a:t>
            </a:r>
            <a:r>
              <a:rPr lang="en-US" dirty="0"/>
              <a:t>components or systems after an incident has occurred </a:t>
            </a:r>
          </a:p>
          <a:p>
            <a:r>
              <a:rPr lang="en-US" b="1" dirty="0" smtClean="0"/>
              <a:t>Recovery</a:t>
            </a:r>
            <a:r>
              <a:rPr lang="en-US" dirty="0" smtClean="0"/>
              <a:t> </a:t>
            </a:r>
            <a:r>
              <a:rPr lang="en-US" dirty="0"/>
              <a:t>-- </a:t>
            </a:r>
            <a:r>
              <a:rPr lang="en-US" dirty="0" smtClean="0"/>
              <a:t>Intended </a:t>
            </a:r>
            <a:r>
              <a:rPr lang="en-US" dirty="0"/>
              <a:t>to bring the environment back to regular operations </a:t>
            </a:r>
          </a:p>
          <a:p>
            <a:r>
              <a:rPr lang="en-US" b="1" dirty="0" smtClean="0"/>
              <a:t>Detective</a:t>
            </a:r>
            <a:r>
              <a:rPr lang="en-US" dirty="0" smtClean="0"/>
              <a:t> </a:t>
            </a:r>
            <a:r>
              <a:rPr lang="en-US" dirty="0"/>
              <a:t>-- </a:t>
            </a:r>
            <a:r>
              <a:rPr lang="en-US" dirty="0" smtClean="0"/>
              <a:t>Helps </a:t>
            </a:r>
            <a:r>
              <a:rPr lang="en-US" dirty="0"/>
              <a:t>identify an incident’s activities and potentially an intruder </a:t>
            </a:r>
          </a:p>
          <a:p>
            <a:r>
              <a:rPr lang="en-US" b="1" dirty="0" smtClean="0"/>
              <a:t>Compensating</a:t>
            </a:r>
            <a:r>
              <a:rPr lang="en-US" dirty="0" smtClean="0"/>
              <a:t> </a:t>
            </a:r>
            <a:r>
              <a:rPr lang="en-US" dirty="0"/>
              <a:t>-- </a:t>
            </a:r>
            <a:r>
              <a:rPr lang="en-US" dirty="0" smtClean="0"/>
              <a:t>Controls </a:t>
            </a:r>
            <a:r>
              <a:rPr lang="en-US" dirty="0"/>
              <a:t>that provide an alternative measure of </a:t>
            </a:r>
            <a:r>
              <a:rPr lang="en-US" dirty="0" smtClean="0"/>
              <a:t>control</a:t>
            </a:r>
            <a:endParaRPr lang="en-US" dirty="0"/>
          </a:p>
        </p:txBody>
      </p:sp>
    </p:spTree>
    <p:extLst>
      <p:ext uri="{BB962C8B-B14F-4D97-AF65-F5344CB8AC3E}">
        <p14:creationId xmlns:p14="http://schemas.microsoft.com/office/powerpoint/2010/main" val="1631153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22</a:t>
            </a:fld>
            <a:endParaRPr lang="en-US" dirty="0"/>
          </a:p>
        </p:txBody>
      </p:sp>
      <p:sp>
        <p:nvSpPr>
          <p:cNvPr id="5" name="Title 4"/>
          <p:cNvSpPr>
            <a:spLocks noGrp="1"/>
          </p:cNvSpPr>
          <p:nvPr>
            <p:ph type="title"/>
          </p:nvPr>
        </p:nvSpPr>
        <p:spPr/>
        <p:txBody>
          <a:bodyPr/>
          <a:lstStyle/>
          <a:p>
            <a:r>
              <a:rPr lang="en-US" dirty="0"/>
              <a:t>Defense-in-Depth: Layered Controls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6705600" cy="496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rot="16200000">
            <a:off x="676231" y="1666832"/>
            <a:ext cx="1173804" cy="369332"/>
          </a:xfrm>
          <a:prstGeom prst="rect">
            <a:avLst/>
          </a:prstGeom>
          <a:noFill/>
        </p:spPr>
        <p:txBody>
          <a:bodyPr wrap="square" rtlCol="0">
            <a:spAutoFit/>
          </a:bodyPr>
          <a:lstStyle/>
          <a:p>
            <a:r>
              <a:rPr lang="en-US" dirty="0"/>
              <a:t>Bad Actor</a:t>
            </a:r>
          </a:p>
        </p:txBody>
      </p:sp>
      <p:sp>
        <p:nvSpPr>
          <p:cNvPr id="8" name="TextBox 7"/>
          <p:cNvSpPr txBox="1"/>
          <p:nvPr/>
        </p:nvSpPr>
        <p:spPr>
          <a:xfrm rot="5400000">
            <a:off x="6999051" y="3429000"/>
            <a:ext cx="2057400" cy="381000"/>
          </a:xfrm>
          <a:prstGeom prst="rect">
            <a:avLst/>
          </a:prstGeom>
          <a:noFill/>
        </p:spPr>
        <p:txBody>
          <a:bodyPr wrap="square" rtlCol="0">
            <a:spAutoFit/>
          </a:bodyPr>
          <a:lstStyle/>
          <a:p>
            <a:r>
              <a:rPr lang="en-US" dirty="0"/>
              <a:t>Layered Controls</a:t>
            </a:r>
          </a:p>
        </p:txBody>
      </p:sp>
    </p:spTree>
    <p:extLst>
      <p:ext uri="{BB962C8B-B14F-4D97-AF65-F5344CB8AC3E}">
        <p14:creationId xmlns:p14="http://schemas.microsoft.com/office/powerpoint/2010/main" val="3322337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23</a:t>
            </a:fld>
            <a:endParaRPr lang="en-US" dirty="0"/>
          </a:p>
        </p:txBody>
      </p:sp>
      <p:sp>
        <p:nvSpPr>
          <p:cNvPr id="8" name="Title 7"/>
          <p:cNvSpPr>
            <a:spLocks noGrp="1"/>
          </p:cNvSpPr>
          <p:nvPr>
            <p:ph type="title"/>
          </p:nvPr>
        </p:nvSpPr>
        <p:spPr/>
        <p:txBody>
          <a:bodyPr/>
          <a:lstStyle/>
          <a:p>
            <a:r>
              <a:rPr lang="en-US" dirty="0"/>
              <a:t>Up to this point we </a:t>
            </a:r>
            <a:r>
              <a:rPr lang="en-US" dirty="0" smtClean="0"/>
              <a:t>know… </a:t>
            </a:r>
            <a:endParaRPr lang="en-US" dirty="0"/>
          </a:p>
        </p:txBody>
      </p:sp>
      <p:sp>
        <p:nvSpPr>
          <p:cNvPr id="9" name="Content Placeholder 8"/>
          <p:cNvSpPr>
            <a:spLocks noGrp="1"/>
          </p:cNvSpPr>
          <p:nvPr>
            <p:ph idx="1"/>
          </p:nvPr>
        </p:nvSpPr>
        <p:spPr/>
        <p:txBody>
          <a:bodyPr>
            <a:normAutofit/>
          </a:bodyPr>
          <a:lstStyle/>
          <a:p>
            <a:r>
              <a:rPr lang="en-US" dirty="0" smtClean="0"/>
              <a:t>what </a:t>
            </a:r>
            <a:r>
              <a:rPr lang="en-US" dirty="0"/>
              <a:t>we need to accomplish </a:t>
            </a:r>
            <a:endParaRPr lang="en-US" dirty="0" smtClean="0"/>
          </a:p>
          <a:p>
            <a:pPr lvl="1"/>
            <a:r>
              <a:rPr lang="en-US" dirty="0" smtClean="0"/>
              <a:t>(</a:t>
            </a:r>
            <a:r>
              <a:rPr lang="en-US" dirty="0"/>
              <a:t>availability , integrity, confidentiality</a:t>
            </a:r>
            <a:r>
              <a:rPr lang="en-US" dirty="0" smtClean="0"/>
              <a:t>),</a:t>
            </a:r>
          </a:p>
          <a:p>
            <a:r>
              <a:rPr lang="en-US" dirty="0" smtClean="0"/>
              <a:t>the </a:t>
            </a:r>
            <a:r>
              <a:rPr lang="en-US" dirty="0"/>
              <a:t>tools we can use </a:t>
            </a:r>
            <a:endParaRPr lang="en-US" dirty="0" smtClean="0"/>
          </a:p>
          <a:p>
            <a:pPr lvl="1"/>
            <a:r>
              <a:rPr lang="en-US" dirty="0" smtClean="0"/>
              <a:t>(</a:t>
            </a:r>
            <a:r>
              <a:rPr lang="en-US" dirty="0"/>
              <a:t>administrative, technical, physical controls) </a:t>
            </a:r>
            <a:endParaRPr lang="en-US" dirty="0" smtClean="0"/>
          </a:p>
          <a:p>
            <a:r>
              <a:rPr lang="en-US" dirty="0" smtClean="0">
                <a:solidFill>
                  <a:schemeClr val="accent2"/>
                </a:solidFill>
              </a:rPr>
              <a:t>how </a:t>
            </a:r>
            <a:r>
              <a:rPr lang="en-US" dirty="0">
                <a:solidFill>
                  <a:schemeClr val="accent2"/>
                </a:solidFill>
              </a:rPr>
              <a:t>to talk about this issue </a:t>
            </a:r>
            <a:endParaRPr lang="en-US" dirty="0" smtClean="0">
              <a:solidFill>
                <a:schemeClr val="accent2"/>
              </a:solidFill>
            </a:endParaRPr>
          </a:p>
          <a:p>
            <a:pPr lvl="1"/>
            <a:r>
              <a:rPr lang="en-US" dirty="0" smtClean="0"/>
              <a:t>(</a:t>
            </a:r>
            <a:r>
              <a:rPr lang="en-US" dirty="0"/>
              <a:t>vulnerability, threat, risk, control ). </a:t>
            </a:r>
            <a:endParaRPr lang="en-US" dirty="0" smtClean="0"/>
          </a:p>
          <a:p>
            <a:pPr lvl="1"/>
            <a:r>
              <a:rPr lang="en-US" dirty="0" smtClean="0">
                <a:solidFill>
                  <a:schemeClr val="bg1">
                    <a:lumMod val="50000"/>
                  </a:schemeClr>
                </a:solidFill>
              </a:rPr>
              <a:t>(</a:t>
            </a:r>
            <a:r>
              <a:rPr lang="en-US" i="1" dirty="0">
                <a:solidFill>
                  <a:schemeClr val="accent2"/>
                </a:solidFill>
              </a:rPr>
              <a:t>discussed </a:t>
            </a:r>
            <a:r>
              <a:rPr lang="en-US" i="1" dirty="0" smtClean="0">
                <a:solidFill>
                  <a:schemeClr val="accent2"/>
                </a:solidFill>
              </a:rPr>
              <a:t>later</a:t>
            </a:r>
            <a:r>
              <a:rPr lang="en-US" i="1" dirty="0" smtClean="0">
                <a:solidFill>
                  <a:schemeClr val="bg1">
                    <a:lumMod val="50000"/>
                  </a:schemeClr>
                </a:solidFill>
              </a:rPr>
              <a:t>…</a:t>
            </a:r>
            <a:r>
              <a:rPr lang="en-US" dirty="0" smtClean="0">
                <a:solidFill>
                  <a:schemeClr val="bg1">
                    <a:lumMod val="50000"/>
                  </a:schemeClr>
                </a:solidFill>
              </a:rPr>
              <a:t>) </a:t>
            </a:r>
            <a:endParaRPr lang="en-US" dirty="0">
              <a:solidFill>
                <a:schemeClr val="bg1">
                  <a:lumMod val="50000"/>
                </a:schemeClr>
              </a:solidFill>
            </a:endParaRPr>
          </a:p>
        </p:txBody>
      </p:sp>
    </p:spTree>
    <p:extLst>
      <p:ext uri="{BB962C8B-B14F-4D97-AF65-F5344CB8AC3E}">
        <p14:creationId xmlns:p14="http://schemas.microsoft.com/office/powerpoint/2010/main" val="2664493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Security Frameworks</a:t>
            </a:r>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24</a:t>
            </a:fld>
            <a:endParaRPr lang="en-US" dirty="0"/>
          </a:p>
        </p:txBody>
      </p:sp>
    </p:spTree>
    <p:extLst>
      <p:ext uri="{BB962C8B-B14F-4D97-AF65-F5344CB8AC3E}">
        <p14:creationId xmlns:p14="http://schemas.microsoft.com/office/powerpoint/2010/main" val="204190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25</a:t>
            </a:fld>
            <a:endParaRPr lang="en-US" dirty="0"/>
          </a:p>
        </p:txBody>
      </p:sp>
      <p:sp>
        <p:nvSpPr>
          <p:cNvPr id="3" name="Title 2"/>
          <p:cNvSpPr>
            <a:spLocks noGrp="1"/>
          </p:cNvSpPr>
          <p:nvPr>
            <p:ph type="title"/>
          </p:nvPr>
        </p:nvSpPr>
        <p:spPr/>
        <p:txBody>
          <a:bodyPr/>
          <a:lstStyle/>
          <a:p>
            <a:r>
              <a:rPr lang="en-US" dirty="0"/>
              <a:t>About Security Frameworks</a:t>
            </a:r>
          </a:p>
        </p:txBody>
      </p:sp>
      <p:sp>
        <p:nvSpPr>
          <p:cNvPr id="4" name="Content Placeholder 3"/>
          <p:cNvSpPr>
            <a:spLocks noGrp="1"/>
          </p:cNvSpPr>
          <p:nvPr>
            <p:ph idx="1"/>
          </p:nvPr>
        </p:nvSpPr>
        <p:spPr/>
        <p:txBody>
          <a:bodyPr>
            <a:normAutofit fontScale="77500" lnSpcReduction="20000"/>
          </a:bodyPr>
          <a:lstStyle/>
          <a:p>
            <a:r>
              <a:rPr lang="en-US" dirty="0">
                <a:solidFill>
                  <a:schemeClr val="accent2">
                    <a:lumMod val="75000"/>
                  </a:schemeClr>
                </a:solidFill>
              </a:rPr>
              <a:t>A security program is a framework made up </a:t>
            </a:r>
            <a:r>
              <a:rPr lang="en-US" dirty="0" smtClean="0">
                <a:solidFill>
                  <a:schemeClr val="accent2">
                    <a:lumMod val="75000"/>
                  </a:schemeClr>
                </a:solidFill>
              </a:rPr>
              <a:t>of many </a:t>
            </a:r>
            <a:r>
              <a:rPr lang="en-US" dirty="0">
                <a:solidFill>
                  <a:schemeClr val="accent2">
                    <a:lumMod val="75000"/>
                  </a:schemeClr>
                </a:solidFill>
              </a:rPr>
              <a:t>entities: </a:t>
            </a:r>
            <a:r>
              <a:rPr lang="en-US" dirty="0" smtClean="0">
                <a:solidFill>
                  <a:schemeClr val="accent2">
                    <a:lumMod val="75000"/>
                  </a:schemeClr>
                </a:solidFill>
              </a:rPr>
              <a:t/>
            </a:r>
            <a:br>
              <a:rPr lang="en-US" dirty="0" smtClean="0">
                <a:solidFill>
                  <a:schemeClr val="accent2">
                    <a:lumMod val="75000"/>
                  </a:schemeClr>
                </a:solidFill>
              </a:rPr>
            </a:br>
            <a:r>
              <a:rPr lang="en-US" dirty="0" smtClean="0">
                <a:solidFill>
                  <a:schemeClr val="accent2">
                    <a:lumMod val="75000"/>
                  </a:schemeClr>
                </a:solidFill>
              </a:rPr>
              <a:t/>
            </a:r>
            <a:br>
              <a:rPr lang="en-US" dirty="0" smtClean="0">
                <a:solidFill>
                  <a:schemeClr val="accent2">
                    <a:lumMod val="75000"/>
                  </a:schemeClr>
                </a:solidFill>
              </a:rPr>
            </a:br>
            <a:r>
              <a:rPr lang="en-US" dirty="0" smtClean="0">
                <a:solidFill>
                  <a:schemeClr val="accent2">
                    <a:lumMod val="75000"/>
                  </a:schemeClr>
                </a:solidFill>
              </a:rPr>
              <a:t>logical</a:t>
            </a:r>
            <a:r>
              <a:rPr lang="en-US" dirty="0">
                <a:solidFill>
                  <a:schemeClr val="accent2">
                    <a:lumMod val="75000"/>
                  </a:schemeClr>
                </a:solidFill>
              </a:rPr>
              <a:t>, administrative, and physical protection mechanisms, procedures, business processes, and people </a:t>
            </a:r>
            <a:r>
              <a:rPr lang="en-US" dirty="0" smtClean="0">
                <a:solidFill>
                  <a:schemeClr val="accent2">
                    <a:lumMod val="75000"/>
                  </a:schemeClr>
                </a:solidFill>
              </a:rPr>
              <a:t/>
            </a:r>
            <a:br>
              <a:rPr lang="en-US" dirty="0" smtClean="0">
                <a:solidFill>
                  <a:schemeClr val="accent2">
                    <a:lumMod val="75000"/>
                  </a:schemeClr>
                </a:solidFill>
              </a:rPr>
            </a:br>
            <a:r>
              <a:rPr lang="en-US" dirty="0">
                <a:solidFill>
                  <a:schemeClr val="accent2">
                    <a:lumMod val="75000"/>
                  </a:schemeClr>
                </a:solidFill>
              </a:rPr>
              <a:t/>
            </a:r>
            <a:br>
              <a:rPr lang="en-US" dirty="0">
                <a:solidFill>
                  <a:schemeClr val="accent2">
                    <a:lumMod val="75000"/>
                  </a:schemeClr>
                </a:solidFill>
              </a:rPr>
            </a:br>
            <a:r>
              <a:rPr lang="en-US" dirty="0" smtClean="0">
                <a:solidFill>
                  <a:schemeClr val="accent2">
                    <a:lumMod val="75000"/>
                  </a:schemeClr>
                </a:solidFill>
              </a:rPr>
              <a:t>…that </a:t>
            </a:r>
            <a:r>
              <a:rPr lang="en-US" dirty="0">
                <a:solidFill>
                  <a:schemeClr val="accent2">
                    <a:lumMod val="75000"/>
                  </a:schemeClr>
                </a:solidFill>
              </a:rPr>
              <a:t>all work together to provide a protection level for an environment. </a:t>
            </a:r>
            <a:endParaRPr lang="en-US" dirty="0" smtClean="0">
              <a:solidFill>
                <a:schemeClr val="accent2">
                  <a:lumMod val="75000"/>
                </a:schemeClr>
              </a:solidFill>
            </a:endParaRPr>
          </a:p>
          <a:p>
            <a:endParaRPr lang="en-US" dirty="0" smtClean="0"/>
          </a:p>
          <a:p>
            <a:r>
              <a:rPr lang="en-US" dirty="0" smtClean="0"/>
              <a:t>Each </a:t>
            </a:r>
            <a:r>
              <a:rPr lang="en-US" dirty="0"/>
              <a:t>has an important place in the framework, and if one is missing or incomplete, the whole framework may be affected. </a:t>
            </a:r>
            <a:endParaRPr lang="en-US" dirty="0" smtClean="0"/>
          </a:p>
          <a:p>
            <a:r>
              <a:rPr lang="en-US" dirty="0" smtClean="0"/>
              <a:t>The </a:t>
            </a:r>
            <a:r>
              <a:rPr lang="en-US" dirty="0"/>
              <a:t>program should work in layers: one layer provides support for the layer above it and protection for the layer below it. </a:t>
            </a:r>
            <a:endParaRPr lang="en-US" dirty="0" smtClean="0"/>
          </a:p>
          <a:p>
            <a:r>
              <a:rPr lang="en-US" dirty="0" smtClean="0"/>
              <a:t>Because </a:t>
            </a:r>
            <a:r>
              <a:rPr lang="en-US" dirty="0"/>
              <a:t>a security program is a framework, organizations are free to plug in different types of technologies , methods, and procedures to accomplish the necessary protection level for their environment</a:t>
            </a:r>
            <a:r>
              <a:rPr lang="en-US" dirty="0" smtClean="0"/>
              <a:t>.</a:t>
            </a:r>
            <a:endParaRPr lang="en-US" dirty="0"/>
          </a:p>
        </p:txBody>
      </p:sp>
    </p:spTree>
    <p:extLst>
      <p:ext uri="{BB962C8B-B14F-4D97-AF65-F5344CB8AC3E}">
        <p14:creationId xmlns:p14="http://schemas.microsoft.com/office/powerpoint/2010/main" val="3569918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26</a:t>
            </a:fld>
            <a:endParaRPr lang="en-US" dirty="0"/>
          </a:p>
        </p:txBody>
      </p:sp>
      <p:sp>
        <p:nvSpPr>
          <p:cNvPr id="3" name="Title 2"/>
          <p:cNvSpPr>
            <a:spLocks noGrp="1"/>
          </p:cNvSpPr>
          <p:nvPr>
            <p:ph type="title"/>
          </p:nvPr>
        </p:nvSpPr>
        <p:spPr/>
        <p:txBody>
          <a:bodyPr>
            <a:normAutofit fontScale="90000"/>
          </a:bodyPr>
          <a:lstStyle/>
          <a:p>
            <a:r>
              <a:rPr lang="en-US" i="1" u="sng" dirty="0"/>
              <a:t>Many</a:t>
            </a:r>
            <a:r>
              <a:rPr lang="en-US" dirty="0"/>
              <a:t> Standards, Best Practices, </a:t>
            </a:r>
            <a:r>
              <a:rPr lang="en-US" dirty="0" smtClean="0"/>
              <a:t>Frameworks</a:t>
            </a:r>
            <a:endParaRPr lang="en-US" dirty="0"/>
          </a:p>
        </p:txBody>
      </p:sp>
      <p:sp>
        <p:nvSpPr>
          <p:cNvPr id="4" name="Content Placeholder 3"/>
          <p:cNvSpPr>
            <a:spLocks noGrp="1"/>
          </p:cNvSpPr>
          <p:nvPr>
            <p:ph idx="1"/>
          </p:nvPr>
        </p:nvSpPr>
        <p:spPr/>
        <p:txBody>
          <a:bodyPr>
            <a:normAutofit/>
          </a:bodyPr>
          <a:lstStyle/>
          <a:p>
            <a:r>
              <a:rPr lang="en-US" b="1" dirty="0" smtClean="0"/>
              <a:t>As </a:t>
            </a:r>
            <a:r>
              <a:rPr lang="en-US" b="1" dirty="0"/>
              <a:t>you will </a:t>
            </a:r>
            <a:r>
              <a:rPr lang="en-US" b="1" dirty="0" smtClean="0"/>
              <a:t>see, </a:t>
            </a:r>
            <a:r>
              <a:rPr lang="en-US" b="1" dirty="0">
                <a:solidFill>
                  <a:schemeClr val="accent2">
                    <a:lumMod val="75000"/>
                  </a:schemeClr>
                </a:solidFill>
              </a:rPr>
              <a:t>various profit and nonprofit organizations have developed their </a:t>
            </a:r>
            <a:r>
              <a:rPr lang="en-US" b="1">
                <a:solidFill>
                  <a:schemeClr val="accent2">
                    <a:lumMod val="75000"/>
                  </a:schemeClr>
                </a:solidFill>
              </a:rPr>
              <a:t>own </a:t>
            </a:r>
            <a:r>
              <a:rPr lang="en-US" b="1" smtClean="0">
                <a:solidFill>
                  <a:schemeClr val="accent2">
                    <a:lumMod val="75000"/>
                  </a:schemeClr>
                </a:solidFill>
              </a:rPr>
              <a:t>approaches…</a:t>
            </a:r>
            <a:br>
              <a:rPr lang="en-US" b="1" smtClean="0">
                <a:solidFill>
                  <a:schemeClr val="accent2">
                    <a:lumMod val="75000"/>
                  </a:schemeClr>
                </a:solidFill>
              </a:rPr>
            </a:br>
            <a:r>
              <a:rPr lang="en-US" smtClean="0"/>
              <a:t>to </a:t>
            </a:r>
            <a:r>
              <a:rPr lang="en-US" dirty="0"/>
              <a:t>security management , security control objectives, process management, and enterprise development. </a:t>
            </a:r>
            <a:endParaRPr lang="en-US" dirty="0" smtClean="0"/>
          </a:p>
          <a:p>
            <a:r>
              <a:rPr lang="en-US" dirty="0" smtClean="0"/>
              <a:t>We will briefly </a:t>
            </a:r>
            <a:r>
              <a:rPr lang="en-US" dirty="0"/>
              <a:t>touch on </a:t>
            </a:r>
            <a:r>
              <a:rPr lang="en-US" dirty="0" smtClean="0"/>
              <a:t>their </a:t>
            </a:r>
            <a:r>
              <a:rPr lang="en-US" dirty="0"/>
              <a:t>similarities and </a:t>
            </a:r>
            <a:r>
              <a:rPr lang="en-US" dirty="0" smtClean="0"/>
              <a:t>differences.</a:t>
            </a:r>
            <a:endParaRPr lang="en-US" dirty="0"/>
          </a:p>
          <a:p>
            <a:pPr marL="0" indent="0">
              <a:buNone/>
            </a:pPr>
            <a:endParaRPr lang="en-US" dirty="0"/>
          </a:p>
        </p:txBody>
      </p:sp>
    </p:spTree>
    <p:extLst>
      <p:ext uri="{BB962C8B-B14F-4D97-AF65-F5344CB8AC3E}">
        <p14:creationId xmlns:p14="http://schemas.microsoft.com/office/powerpoint/2010/main" val="21929794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FB124A42-3BFC-4002-A422-5D3896DD5E41}" type="slidenum">
              <a:rPr lang="en-US" smtClean="0"/>
              <a:pPr/>
              <a:t>27</a:t>
            </a:fld>
            <a:endParaRPr lang="en-US" dirty="0"/>
          </a:p>
        </p:txBody>
      </p:sp>
      <p:sp>
        <p:nvSpPr>
          <p:cNvPr id="8" name="Title 7"/>
          <p:cNvSpPr>
            <a:spLocks noGrp="1"/>
          </p:cNvSpPr>
          <p:nvPr>
            <p:ph type="title"/>
          </p:nvPr>
        </p:nvSpPr>
        <p:spPr/>
        <p:txBody>
          <a:bodyPr/>
          <a:lstStyle/>
          <a:p>
            <a:r>
              <a:rPr lang="en-US" dirty="0"/>
              <a:t>Standards, Practices, Frameworks (</a:t>
            </a:r>
            <a:r>
              <a:rPr lang="en-US" dirty="0" smtClean="0"/>
              <a:t>1/2)</a:t>
            </a:r>
            <a:endParaRPr lang="en-US" dirty="0"/>
          </a:p>
        </p:txBody>
      </p:sp>
      <p:sp>
        <p:nvSpPr>
          <p:cNvPr id="13" name="Content Placeholder 12"/>
          <p:cNvSpPr>
            <a:spLocks noGrp="1"/>
          </p:cNvSpPr>
          <p:nvPr>
            <p:ph idx="1"/>
          </p:nvPr>
        </p:nvSpPr>
        <p:spPr/>
        <p:txBody>
          <a:bodyPr>
            <a:normAutofit fontScale="70000" lnSpcReduction="20000"/>
          </a:bodyPr>
          <a:lstStyle/>
          <a:p>
            <a:pPr marL="0" indent="0">
              <a:buNone/>
            </a:pPr>
            <a:r>
              <a:rPr lang="en-US" b="1" dirty="0"/>
              <a:t>Security Program Development</a:t>
            </a:r>
          </a:p>
          <a:p>
            <a:r>
              <a:rPr lang="en-US" b="1" dirty="0"/>
              <a:t>ISO/ IEC 27000 series </a:t>
            </a:r>
            <a:r>
              <a:rPr lang="en-US" dirty="0"/>
              <a:t>-- International standards on how to develop and maintain an ISMS developed by ISO and </a:t>
            </a:r>
            <a:r>
              <a:rPr lang="en-US" dirty="0" smtClean="0"/>
              <a:t>IEC</a:t>
            </a:r>
          </a:p>
          <a:p>
            <a:endParaRPr lang="en-US" dirty="0"/>
          </a:p>
          <a:p>
            <a:pPr marL="0" indent="0">
              <a:buNone/>
            </a:pPr>
            <a:r>
              <a:rPr lang="en-US" b="1" dirty="0"/>
              <a:t>Enterprise Architecture Development</a:t>
            </a:r>
          </a:p>
          <a:p>
            <a:r>
              <a:rPr lang="en-US" b="1" dirty="0"/>
              <a:t>Zachman framework </a:t>
            </a:r>
            <a:r>
              <a:rPr lang="en-US" dirty="0"/>
              <a:t>-- Model for the development of enterprise architectures developed by John Zachman</a:t>
            </a:r>
          </a:p>
          <a:p>
            <a:r>
              <a:rPr lang="en-US" b="1" dirty="0"/>
              <a:t>TOGAF</a:t>
            </a:r>
            <a:r>
              <a:rPr lang="en-US" dirty="0"/>
              <a:t> -- Model and methodology for the development of enterprise architectures developed by The Open Group</a:t>
            </a:r>
          </a:p>
          <a:p>
            <a:r>
              <a:rPr lang="en-US" b="1" dirty="0" err="1"/>
              <a:t>DoDAF</a:t>
            </a:r>
            <a:r>
              <a:rPr lang="en-US" dirty="0"/>
              <a:t> -- U.S. Department of Defense architecture framework that ensures interoperability of systems to meet military mission goals</a:t>
            </a:r>
          </a:p>
          <a:p>
            <a:r>
              <a:rPr lang="en-US" b="1" dirty="0"/>
              <a:t>MODAF</a:t>
            </a:r>
            <a:r>
              <a:rPr lang="en-US" dirty="0"/>
              <a:t> -- Architecture framework used mainly in military support missions developed by the British Ministry of </a:t>
            </a:r>
            <a:r>
              <a:rPr lang="en-US" dirty="0" err="1" smtClean="0"/>
              <a:t>Defence</a:t>
            </a:r>
            <a:endParaRPr lang="en-US" dirty="0" smtClean="0"/>
          </a:p>
          <a:p>
            <a:pPr marL="0" indent="0">
              <a:buNone/>
            </a:pPr>
            <a:endParaRPr lang="en-US" dirty="0"/>
          </a:p>
          <a:p>
            <a:pPr marL="0" indent="0">
              <a:buNone/>
            </a:pPr>
            <a:r>
              <a:rPr lang="en-US" b="1" dirty="0"/>
              <a:t>Security Enterprise Architecture Development</a:t>
            </a:r>
          </a:p>
          <a:p>
            <a:r>
              <a:rPr lang="en-US" b="1" dirty="0"/>
              <a:t>SABSA model </a:t>
            </a:r>
            <a:r>
              <a:rPr lang="en-US" dirty="0"/>
              <a:t>-- Model and methodology for the development of information security enterprise architectures</a:t>
            </a:r>
          </a:p>
        </p:txBody>
      </p:sp>
    </p:spTree>
    <p:extLst>
      <p:ext uri="{BB962C8B-B14F-4D97-AF65-F5344CB8AC3E}">
        <p14:creationId xmlns:p14="http://schemas.microsoft.com/office/powerpoint/2010/main" val="17660893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FB124A42-3BFC-4002-A422-5D3896DD5E41}" type="slidenum">
              <a:rPr lang="en-US" smtClean="0"/>
              <a:pPr/>
              <a:t>28</a:t>
            </a:fld>
            <a:endParaRPr lang="en-US" dirty="0"/>
          </a:p>
        </p:txBody>
      </p:sp>
      <p:sp>
        <p:nvSpPr>
          <p:cNvPr id="8" name="Title 7"/>
          <p:cNvSpPr>
            <a:spLocks noGrp="1"/>
          </p:cNvSpPr>
          <p:nvPr>
            <p:ph type="title"/>
          </p:nvPr>
        </p:nvSpPr>
        <p:spPr/>
        <p:txBody>
          <a:bodyPr/>
          <a:lstStyle/>
          <a:p>
            <a:r>
              <a:rPr lang="en-US" dirty="0"/>
              <a:t>Standards, Practices, Frameworks </a:t>
            </a:r>
            <a:r>
              <a:rPr lang="en-US" dirty="0" smtClean="0"/>
              <a:t>(2/2)</a:t>
            </a:r>
            <a:endParaRPr lang="en-US" dirty="0"/>
          </a:p>
        </p:txBody>
      </p:sp>
      <p:sp>
        <p:nvSpPr>
          <p:cNvPr id="13" name="Content Placeholder 12"/>
          <p:cNvSpPr>
            <a:spLocks noGrp="1"/>
          </p:cNvSpPr>
          <p:nvPr>
            <p:ph idx="1"/>
          </p:nvPr>
        </p:nvSpPr>
        <p:spPr/>
        <p:txBody>
          <a:bodyPr>
            <a:normAutofit fontScale="62500" lnSpcReduction="20000"/>
          </a:bodyPr>
          <a:lstStyle/>
          <a:p>
            <a:pPr marL="0" indent="0">
              <a:buNone/>
            </a:pPr>
            <a:r>
              <a:rPr lang="en-US" b="1" dirty="0"/>
              <a:t>Security Controls Development</a:t>
            </a:r>
          </a:p>
          <a:p>
            <a:r>
              <a:rPr lang="en-US" b="1" dirty="0" err="1"/>
              <a:t>CobiT</a:t>
            </a:r>
            <a:r>
              <a:rPr lang="en-US" dirty="0"/>
              <a:t> -- Set of control objectives for IT management developed by Information Systems Audit and Control Association (ISACA) and the IT Governance Institute (ITGI)</a:t>
            </a:r>
          </a:p>
          <a:p>
            <a:r>
              <a:rPr lang="en-US" b="1" dirty="0"/>
              <a:t>SP 800-53 </a:t>
            </a:r>
            <a:r>
              <a:rPr lang="en-US" dirty="0"/>
              <a:t>-- Set of controls to protect U.S. federal systems developed by the National Institute of Standards and Technology (NIST</a:t>
            </a:r>
            <a:r>
              <a:rPr lang="en-US" dirty="0" smtClean="0"/>
              <a:t>)</a:t>
            </a:r>
          </a:p>
          <a:p>
            <a:endParaRPr lang="en-US" dirty="0"/>
          </a:p>
          <a:p>
            <a:pPr marL="0" indent="0">
              <a:buNone/>
            </a:pPr>
            <a:r>
              <a:rPr lang="en-US" b="1" dirty="0"/>
              <a:t>Corporate Governance</a:t>
            </a:r>
          </a:p>
          <a:p>
            <a:r>
              <a:rPr lang="en-US" b="1" dirty="0"/>
              <a:t>COSO</a:t>
            </a:r>
            <a:r>
              <a:rPr lang="en-US" dirty="0"/>
              <a:t> -- Set of internal corporate controls to help reduce the risk of financial fraud developed by the Committee of Sponsoring Organizations (COSO) of the </a:t>
            </a:r>
            <a:r>
              <a:rPr lang="en-US" dirty="0" err="1"/>
              <a:t>Treadway</a:t>
            </a:r>
            <a:r>
              <a:rPr lang="en-US" dirty="0"/>
              <a:t> Commission</a:t>
            </a:r>
          </a:p>
          <a:p>
            <a:pPr marL="0" indent="0">
              <a:buNone/>
            </a:pPr>
            <a:endParaRPr lang="en-US" dirty="0" smtClean="0"/>
          </a:p>
          <a:p>
            <a:pPr marL="0" indent="0">
              <a:buNone/>
            </a:pPr>
            <a:r>
              <a:rPr lang="en-US" b="1" dirty="0" smtClean="0"/>
              <a:t>Process </a:t>
            </a:r>
            <a:r>
              <a:rPr lang="en-US" b="1" dirty="0"/>
              <a:t>Management</a:t>
            </a:r>
          </a:p>
          <a:p>
            <a:r>
              <a:rPr lang="en-US" b="1" dirty="0"/>
              <a:t>ITIL</a:t>
            </a:r>
            <a:r>
              <a:rPr lang="en-US" dirty="0"/>
              <a:t> -- Processes to allow for IT service management developed by the United Kingdom’s Office of Government Commerce</a:t>
            </a:r>
          </a:p>
          <a:p>
            <a:r>
              <a:rPr lang="en-US" b="1" dirty="0"/>
              <a:t>Six Sigma-</a:t>
            </a:r>
            <a:r>
              <a:rPr lang="en-US" dirty="0"/>
              <a:t>-  Business management strategy that can be used to carry out process improvement</a:t>
            </a:r>
          </a:p>
          <a:p>
            <a:r>
              <a:rPr lang="en-US" b="1" dirty="0"/>
              <a:t>Capability Maturity Model Integration (CMMI)</a:t>
            </a:r>
            <a:r>
              <a:rPr lang="en-US" dirty="0"/>
              <a:t> -- Organizational development for process improvement developed by Carnegie Mellon</a:t>
            </a:r>
          </a:p>
        </p:txBody>
      </p:sp>
    </p:spTree>
    <p:extLst>
      <p:ext uri="{BB962C8B-B14F-4D97-AF65-F5344CB8AC3E}">
        <p14:creationId xmlns:p14="http://schemas.microsoft.com/office/powerpoint/2010/main" val="5002578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p:txBody>
          <a:bodyPr anchor="b"/>
          <a:lstStyle/>
          <a:p>
            <a:r>
              <a:rPr lang="en-US" dirty="0">
                <a:solidFill>
                  <a:schemeClr val="accent2">
                    <a:lumMod val="75000"/>
                  </a:schemeClr>
                </a:solidFill>
              </a:rPr>
              <a:t>Option 1: Firefighting</a:t>
            </a:r>
          </a:p>
        </p:txBody>
      </p:sp>
      <p:sp>
        <p:nvSpPr>
          <p:cNvPr id="10" name="Content Placeholder 9"/>
          <p:cNvSpPr>
            <a:spLocks noGrp="1"/>
          </p:cNvSpPr>
          <p:nvPr>
            <p:ph sz="half" idx="2"/>
          </p:nvPr>
        </p:nvSpPr>
        <p:spPr/>
        <p:txBody>
          <a:bodyPr>
            <a:normAutofit fontScale="92500"/>
          </a:bodyPr>
          <a:lstStyle/>
          <a:p>
            <a:r>
              <a:rPr lang="en-US" dirty="0"/>
              <a:t>Organizations have a choice when attempting to secure their environment as a whole. They can just toss in products here and there, which are referred to as point solutions or stovepipe solutions, and hope the ad hoc approach magically works in a manner that secures the environment evenly and covers all of the organization’s vulnerabilities. </a:t>
            </a:r>
          </a:p>
        </p:txBody>
      </p:sp>
      <p:sp>
        <p:nvSpPr>
          <p:cNvPr id="11" name="Text Placeholder 10"/>
          <p:cNvSpPr>
            <a:spLocks noGrp="1"/>
          </p:cNvSpPr>
          <p:nvPr>
            <p:ph type="body" sz="quarter" idx="3"/>
          </p:nvPr>
        </p:nvSpPr>
        <p:spPr/>
        <p:txBody>
          <a:bodyPr anchor="b"/>
          <a:lstStyle/>
          <a:p>
            <a:r>
              <a:rPr lang="en-US" dirty="0">
                <a:solidFill>
                  <a:schemeClr val="accent2">
                    <a:lumMod val="75000"/>
                  </a:schemeClr>
                </a:solidFill>
              </a:rPr>
              <a:t>Option 2: Plan a Program</a:t>
            </a:r>
          </a:p>
        </p:txBody>
      </p:sp>
      <p:sp>
        <p:nvSpPr>
          <p:cNvPr id="12" name="Content Placeholder 11"/>
          <p:cNvSpPr>
            <a:spLocks noGrp="1"/>
          </p:cNvSpPr>
          <p:nvPr>
            <p:ph sz="quarter" idx="4"/>
          </p:nvPr>
        </p:nvSpPr>
        <p:spPr/>
        <p:txBody>
          <a:bodyPr>
            <a:normAutofit/>
          </a:bodyPr>
          <a:lstStyle/>
          <a:p>
            <a:r>
              <a:rPr lang="en-US" dirty="0"/>
              <a:t>Or the organization can take the time to understand the environment , understand the security requirements of the business and environment, and lay out an overarching framework and strategy that maps the two together.</a:t>
            </a:r>
          </a:p>
          <a:p>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29</a:t>
            </a:fld>
            <a:endParaRPr lang="en-US" dirty="0"/>
          </a:p>
        </p:txBody>
      </p:sp>
      <p:sp>
        <p:nvSpPr>
          <p:cNvPr id="8" name="Title 7"/>
          <p:cNvSpPr>
            <a:spLocks noGrp="1"/>
          </p:cNvSpPr>
          <p:nvPr>
            <p:ph type="title"/>
          </p:nvPr>
        </p:nvSpPr>
        <p:spPr/>
        <p:txBody>
          <a:bodyPr>
            <a:normAutofit fontScale="90000"/>
          </a:bodyPr>
          <a:lstStyle/>
          <a:p>
            <a:r>
              <a:rPr lang="en-US" dirty="0"/>
              <a:t>Why do you care about security programs?</a:t>
            </a:r>
          </a:p>
        </p:txBody>
      </p:sp>
    </p:spTree>
    <p:extLst>
      <p:ext uri="{BB962C8B-B14F-4D97-AF65-F5344CB8AC3E}">
        <p14:creationId xmlns:p14="http://schemas.microsoft.com/office/powerpoint/2010/main" val="261870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4" name="Picture 3"/>
          <p:cNvPicPr>
            <a:picLocks noChangeAspect="1"/>
          </p:cNvPicPr>
          <p:nvPr/>
        </p:nvPicPr>
        <p:blipFill>
          <a:blip r:embed="rId3"/>
          <a:stretch>
            <a:fillRect/>
          </a:stretch>
        </p:blipFill>
        <p:spPr>
          <a:xfrm>
            <a:off x="250863" y="1636627"/>
            <a:ext cx="8642274" cy="4459373"/>
          </a:xfrm>
          <a:prstGeom prst="rect">
            <a:avLst/>
          </a:prstGeom>
        </p:spPr>
      </p:pic>
      <p:sp>
        <p:nvSpPr>
          <p:cNvPr id="5" name="Rectangle 4"/>
          <p:cNvSpPr/>
          <p:nvPr/>
        </p:nvSpPr>
        <p:spPr>
          <a:xfrm>
            <a:off x="228600" y="3594277"/>
            <a:ext cx="8664537" cy="283885"/>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tse1.mm.bing.net/th?&amp;id=OIP.M75ecb4bba0fc8f90bbf65226265f3a09o0&amp;w=300&amp;h=217&amp;c=0&amp;pid=1.9&amp;rs=0&amp;p=0&amp;r=0"/>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232563" y="2729546"/>
            <a:ext cx="2857500" cy="2066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418369" y="3610739"/>
            <a:ext cx="1039831" cy="584775"/>
          </a:xfrm>
          <a:prstGeom prst="rect">
            <a:avLst/>
          </a:prstGeom>
          <a:noFill/>
        </p:spPr>
        <p:txBody>
          <a:bodyPr wrap="square" rtlCol="0">
            <a:spAutoFit/>
          </a:bodyPr>
          <a:lstStyle/>
          <a:p>
            <a:r>
              <a:rPr lang="en-US" sz="3200" b="1" dirty="0" smtClean="0">
                <a:solidFill>
                  <a:schemeClr val="accent6">
                    <a:lumMod val="75000"/>
                  </a:schemeClr>
                </a:solidFill>
              </a:rPr>
              <a:t>TEST</a:t>
            </a:r>
            <a:endParaRPr lang="en-US" sz="3200" b="1" dirty="0">
              <a:solidFill>
                <a:schemeClr val="accent6">
                  <a:lumMod val="75000"/>
                </a:schemeClr>
              </a:solidFill>
            </a:endParaRPr>
          </a:p>
        </p:txBody>
      </p:sp>
    </p:spTree>
    <p:extLst>
      <p:ext uri="{BB962C8B-B14F-4D97-AF65-F5344CB8AC3E}">
        <p14:creationId xmlns:p14="http://schemas.microsoft.com/office/powerpoint/2010/main" val="155557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ISO/IEC </a:t>
            </a:r>
            <a:r>
              <a:rPr lang="en-US" dirty="0" smtClean="0"/>
              <a:t>27000 </a:t>
            </a:r>
            <a:r>
              <a:rPr lang="en-US" dirty="0"/>
              <a:t>Series</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30</a:t>
            </a:fld>
            <a:endParaRPr lang="en-US" dirty="0"/>
          </a:p>
        </p:txBody>
      </p:sp>
    </p:spTree>
    <p:extLst>
      <p:ext uri="{BB962C8B-B14F-4D97-AF65-F5344CB8AC3E}">
        <p14:creationId xmlns:p14="http://schemas.microsoft.com/office/powerpoint/2010/main" val="1187030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31</a:t>
            </a:fld>
            <a:endParaRPr lang="en-US" dirty="0"/>
          </a:p>
        </p:txBody>
      </p:sp>
      <p:sp>
        <p:nvSpPr>
          <p:cNvPr id="3" name="Title 2"/>
          <p:cNvSpPr>
            <a:spLocks noGrp="1"/>
          </p:cNvSpPr>
          <p:nvPr>
            <p:ph type="title"/>
          </p:nvPr>
        </p:nvSpPr>
        <p:spPr/>
        <p:txBody>
          <a:bodyPr/>
          <a:lstStyle/>
          <a:p>
            <a:r>
              <a:rPr lang="en-US" dirty="0"/>
              <a:t>British Standard 7799</a:t>
            </a:r>
          </a:p>
        </p:txBody>
      </p:sp>
      <p:sp>
        <p:nvSpPr>
          <p:cNvPr id="4" name="Content Placeholder 3"/>
          <p:cNvSpPr>
            <a:spLocks noGrp="1"/>
          </p:cNvSpPr>
          <p:nvPr>
            <p:ph idx="1"/>
          </p:nvPr>
        </p:nvSpPr>
        <p:spPr/>
        <p:txBody>
          <a:bodyPr>
            <a:normAutofit lnSpcReduction="10000"/>
          </a:bodyPr>
          <a:lstStyle/>
          <a:p>
            <a:r>
              <a:rPr lang="en-US" dirty="0" smtClean="0">
                <a:solidFill>
                  <a:schemeClr val="accent2">
                    <a:lumMod val="75000"/>
                  </a:schemeClr>
                </a:solidFill>
              </a:rPr>
              <a:t>British </a:t>
            </a:r>
            <a:r>
              <a:rPr lang="en-US" dirty="0">
                <a:solidFill>
                  <a:schemeClr val="accent2">
                    <a:lumMod val="75000"/>
                  </a:schemeClr>
                </a:solidFill>
              </a:rPr>
              <a:t>Standard 7799</a:t>
            </a:r>
            <a:r>
              <a:rPr lang="en-US" dirty="0"/>
              <a:t> (BS7799) was developed in 1995 by the United Kingdom government’s Department of Trade and Industry and published by the British Standards Institution. </a:t>
            </a:r>
            <a:endParaRPr lang="en-US" dirty="0" smtClean="0"/>
          </a:p>
          <a:p>
            <a:r>
              <a:rPr lang="en-US" dirty="0" smtClean="0"/>
              <a:t>The </a:t>
            </a:r>
            <a:r>
              <a:rPr lang="en-US" dirty="0"/>
              <a:t>standard </a:t>
            </a:r>
            <a:r>
              <a:rPr lang="en-US" dirty="0">
                <a:solidFill>
                  <a:schemeClr val="accent2">
                    <a:lumMod val="75000"/>
                  </a:schemeClr>
                </a:solidFill>
              </a:rPr>
              <a:t>outlines how an </a:t>
            </a:r>
            <a:r>
              <a:rPr lang="en-US" b="1" i="1" dirty="0" smtClean="0">
                <a:solidFill>
                  <a:schemeClr val="accent2">
                    <a:lumMod val="75000"/>
                  </a:schemeClr>
                </a:solidFill>
              </a:rPr>
              <a:t>information security management system</a:t>
            </a:r>
            <a:r>
              <a:rPr lang="en-US" dirty="0" smtClean="0">
                <a:solidFill>
                  <a:schemeClr val="accent2">
                    <a:lumMod val="75000"/>
                  </a:schemeClr>
                </a:solidFill>
              </a:rPr>
              <a:t> </a:t>
            </a:r>
            <a:r>
              <a:rPr lang="en-US" dirty="0">
                <a:solidFill>
                  <a:schemeClr val="accent2">
                    <a:lumMod val="75000"/>
                  </a:schemeClr>
                </a:solidFill>
              </a:rPr>
              <a:t>(</a:t>
            </a:r>
            <a:r>
              <a:rPr lang="en-US" b="1" u="sng" dirty="0">
                <a:solidFill>
                  <a:schemeClr val="accent2">
                    <a:lumMod val="75000"/>
                  </a:schemeClr>
                </a:solidFill>
              </a:rPr>
              <a:t>ISMS</a:t>
            </a:r>
            <a:r>
              <a:rPr lang="en-US" dirty="0">
                <a:solidFill>
                  <a:schemeClr val="accent2">
                    <a:lumMod val="75000"/>
                  </a:schemeClr>
                </a:solidFill>
              </a:rPr>
              <a:t> )</a:t>
            </a:r>
            <a:r>
              <a:rPr lang="en-US" dirty="0"/>
              <a:t> (aka security program) should be built and maintained. </a:t>
            </a:r>
            <a:endParaRPr lang="en-US" dirty="0" smtClean="0"/>
          </a:p>
          <a:p>
            <a:r>
              <a:rPr lang="en-US" dirty="0" smtClean="0">
                <a:solidFill>
                  <a:schemeClr val="accent2">
                    <a:lumMod val="75000"/>
                  </a:schemeClr>
                </a:solidFill>
              </a:rPr>
              <a:t>The </a:t>
            </a:r>
            <a:r>
              <a:rPr lang="en-US" dirty="0">
                <a:solidFill>
                  <a:schemeClr val="accent2">
                    <a:lumMod val="75000"/>
                  </a:schemeClr>
                </a:solidFill>
              </a:rPr>
              <a:t>goal was to provide guidance to organizations on how to design, implement , and maintain policies, processes, and technologies to manage risks to its sensitive information assets</a:t>
            </a:r>
            <a:r>
              <a:rPr lang="en-US" dirty="0" smtClean="0">
                <a:solidFill>
                  <a:schemeClr val="accent2">
                    <a:lumMod val="75000"/>
                  </a:schemeClr>
                </a:solidFill>
              </a:rPr>
              <a:t>.</a:t>
            </a:r>
          </a:p>
          <a:p>
            <a:endParaRPr lang="en-US" dirty="0"/>
          </a:p>
        </p:txBody>
      </p:sp>
    </p:spTree>
    <p:extLst>
      <p:ext uri="{BB962C8B-B14F-4D97-AF65-F5344CB8AC3E}">
        <p14:creationId xmlns:p14="http://schemas.microsoft.com/office/powerpoint/2010/main" val="24907378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32</a:t>
            </a:fld>
            <a:endParaRPr lang="en-US" dirty="0"/>
          </a:p>
        </p:txBody>
      </p:sp>
      <p:sp>
        <p:nvSpPr>
          <p:cNvPr id="3" name="Title 2"/>
          <p:cNvSpPr>
            <a:spLocks noGrp="1"/>
          </p:cNvSpPr>
          <p:nvPr>
            <p:ph type="title"/>
          </p:nvPr>
        </p:nvSpPr>
        <p:spPr/>
        <p:txBody>
          <a:bodyPr/>
          <a:lstStyle/>
          <a:p>
            <a:r>
              <a:rPr lang="en-US" dirty="0" smtClean="0"/>
              <a:t>Centralize </a:t>
            </a:r>
            <a:r>
              <a:rPr lang="en-US" dirty="0"/>
              <a:t>Management</a:t>
            </a:r>
          </a:p>
        </p:txBody>
      </p:sp>
      <p:sp>
        <p:nvSpPr>
          <p:cNvPr id="4" name="Content Placeholder 3"/>
          <p:cNvSpPr>
            <a:spLocks noGrp="1"/>
          </p:cNvSpPr>
          <p:nvPr>
            <p:ph idx="1"/>
          </p:nvPr>
        </p:nvSpPr>
        <p:spPr/>
        <p:txBody>
          <a:bodyPr>
            <a:normAutofit fontScale="70000" lnSpcReduction="20000"/>
          </a:bodyPr>
          <a:lstStyle/>
          <a:p>
            <a:r>
              <a:rPr lang="en-US" dirty="0"/>
              <a:t>The reason that this type of standard was even needed was to try and centrally manage the various security controls deployed throughout an organization. </a:t>
            </a:r>
            <a:endParaRPr lang="en-US" dirty="0" smtClean="0"/>
          </a:p>
          <a:p>
            <a:pPr lvl="1"/>
            <a:r>
              <a:rPr lang="en-US" dirty="0"/>
              <a:t>Enterprise </a:t>
            </a:r>
            <a:r>
              <a:rPr lang="en-US" dirty="0" smtClean="0"/>
              <a:t>Governance</a:t>
            </a:r>
          </a:p>
          <a:p>
            <a:pPr lvl="1"/>
            <a:r>
              <a:rPr lang="en-US" dirty="0"/>
              <a:t>Common </a:t>
            </a:r>
            <a:r>
              <a:rPr lang="en-US" dirty="0" smtClean="0"/>
              <a:t>Objectives</a:t>
            </a:r>
          </a:p>
          <a:p>
            <a:pPr lvl="1"/>
            <a:r>
              <a:rPr lang="en-US" dirty="0"/>
              <a:t>Purposeful Planning</a:t>
            </a:r>
            <a:endParaRPr lang="en-US" dirty="0" smtClean="0"/>
          </a:p>
          <a:p>
            <a:r>
              <a:rPr lang="en-US" dirty="0" smtClean="0"/>
              <a:t>Without </a:t>
            </a:r>
            <a:r>
              <a:rPr lang="en-US" dirty="0"/>
              <a:t>a security management system, the controls are implemented and managed in an ad hoc manner. </a:t>
            </a:r>
            <a:endParaRPr lang="en-US" dirty="0" smtClean="0"/>
          </a:p>
          <a:p>
            <a:pPr marL="0" indent="0">
              <a:buNone/>
            </a:pPr>
            <a:endParaRPr lang="en-US" dirty="0" smtClean="0"/>
          </a:p>
          <a:p>
            <a:r>
              <a:rPr lang="en-US" b="1" dirty="0">
                <a:solidFill>
                  <a:srgbClr val="FF0000"/>
                </a:solidFill>
              </a:rPr>
              <a:t>Before</a:t>
            </a:r>
            <a:r>
              <a:rPr lang="en-US" dirty="0">
                <a:solidFill>
                  <a:srgbClr val="FF0000"/>
                </a:solidFill>
              </a:rPr>
              <a:t>: The IT department would take care of technology security solutions, personnel security would be within the human relations department, physical security in the facilities department, and business continuity in the operations department. </a:t>
            </a:r>
            <a:endParaRPr lang="en-US" dirty="0" smtClean="0">
              <a:solidFill>
                <a:srgbClr val="FF0000"/>
              </a:solidFill>
            </a:endParaRPr>
          </a:p>
          <a:p>
            <a:pPr marL="0" indent="0">
              <a:buNone/>
            </a:pPr>
            <a:endParaRPr lang="en-US" dirty="0" smtClean="0">
              <a:solidFill>
                <a:srgbClr val="FF0000"/>
              </a:solidFill>
            </a:endParaRPr>
          </a:p>
          <a:p>
            <a:r>
              <a:rPr lang="en-US" dirty="0" smtClean="0"/>
              <a:t>We </a:t>
            </a:r>
            <a:r>
              <a:rPr lang="en-US" dirty="0"/>
              <a:t>needed a way to oversee all of these items and knit them together in a holistic manner. This British standard met this need</a:t>
            </a:r>
            <a:r>
              <a:rPr lang="en-US" dirty="0" smtClean="0"/>
              <a:t>.</a:t>
            </a:r>
            <a:endParaRPr lang="en-US" dirty="0"/>
          </a:p>
        </p:txBody>
      </p:sp>
      <p:sp>
        <p:nvSpPr>
          <p:cNvPr id="5" name="Rectangle 4"/>
          <p:cNvSpPr/>
          <p:nvPr/>
        </p:nvSpPr>
        <p:spPr>
          <a:xfrm>
            <a:off x="4105523" y="1828800"/>
            <a:ext cx="4491935" cy="120032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Objective: </a:t>
            </a:r>
          </a:p>
          <a:p>
            <a:pPr algn="ctr"/>
            <a:r>
              <a:rPr lang="en-US" sz="36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Effective Governance.</a:t>
            </a:r>
          </a:p>
        </p:txBody>
      </p:sp>
    </p:spTree>
    <p:extLst>
      <p:ext uri="{BB962C8B-B14F-4D97-AF65-F5344CB8AC3E}">
        <p14:creationId xmlns:p14="http://schemas.microsoft.com/office/powerpoint/2010/main" val="2482204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33</a:t>
            </a:fld>
            <a:endParaRPr lang="en-US" dirty="0"/>
          </a:p>
        </p:txBody>
      </p:sp>
      <p:sp>
        <p:nvSpPr>
          <p:cNvPr id="3" name="Title 2"/>
          <p:cNvSpPr>
            <a:spLocks noGrp="1"/>
          </p:cNvSpPr>
          <p:nvPr>
            <p:ph type="title"/>
          </p:nvPr>
        </p:nvSpPr>
        <p:spPr/>
        <p:txBody>
          <a:bodyPr/>
          <a:lstStyle/>
          <a:p>
            <a:r>
              <a:rPr lang="en-US" dirty="0"/>
              <a:t>BS 7799 Wide </a:t>
            </a:r>
            <a:r>
              <a:rPr lang="en-US" dirty="0" smtClean="0"/>
              <a:t>Coverage (1/2)</a:t>
            </a:r>
            <a:endParaRPr lang="en-US" dirty="0"/>
          </a:p>
        </p:txBody>
      </p:sp>
      <p:sp>
        <p:nvSpPr>
          <p:cNvPr id="4" name="Content Placeholder 3"/>
          <p:cNvSpPr>
            <a:spLocks noGrp="1"/>
          </p:cNvSpPr>
          <p:nvPr>
            <p:ph idx="1"/>
          </p:nvPr>
        </p:nvSpPr>
        <p:spPr/>
        <p:txBody>
          <a:bodyPr>
            <a:normAutofit fontScale="70000" lnSpcReduction="20000"/>
          </a:bodyPr>
          <a:lstStyle/>
          <a:p>
            <a:r>
              <a:rPr lang="en-US" b="1" dirty="0"/>
              <a:t>Information security policy for the organization </a:t>
            </a:r>
            <a:r>
              <a:rPr lang="en-US" dirty="0" smtClean="0"/>
              <a:t>-- Map </a:t>
            </a:r>
            <a:r>
              <a:rPr lang="en-US" dirty="0"/>
              <a:t>of business objectives to security, management’s support, security goals, and responsibilities. </a:t>
            </a:r>
          </a:p>
          <a:p>
            <a:r>
              <a:rPr lang="en-US" b="1" dirty="0" smtClean="0"/>
              <a:t>Creation </a:t>
            </a:r>
            <a:r>
              <a:rPr lang="en-US" b="1" dirty="0"/>
              <a:t>of information security infrastructure </a:t>
            </a:r>
            <a:r>
              <a:rPr lang="en-US" dirty="0"/>
              <a:t>-- </a:t>
            </a:r>
            <a:r>
              <a:rPr lang="en-US" dirty="0" smtClean="0"/>
              <a:t>Create </a:t>
            </a:r>
            <a:r>
              <a:rPr lang="en-US" dirty="0"/>
              <a:t>and maintain an organizational security structure through the use of a security forum, a security officer, defining security responsibilities, authorization processes, outsourcing, and independent reviews. </a:t>
            </a:r>
          </a:p>
          <a:p>
            <a:r>
              <a:rPr lang="en-US" b="1" dirty="0" smtClean="0"/>
              <a:t>Asset </a:t>
            </a:r>
            <a:r>
              <a:rPr lang="en-US" b="1" dirty="0"/>
              <a:t>classification and control </a:t>
            </a:r>
            <a:r>
              <a:rPr lang="en-US" dirty="0"/>
              <a:t>-- </a:t>
            </a:r>
            <a:r>
              <a:rPr lang="en-US" dirty="0" smtClean="0"/>
              <a:t>Develop </a:t>
            </a:r>
            <a:r>
              <a:rPr lang="en-US" dirty="0"/>
              <a:t>a security infrastructure to protect organizational assets through accountability and inventory, classification, and handling procedures. </a:t>
            </a:r>
          </a:p>
          <a:p>
            <a:r>
              <a:rPr lang="en-US" b="1" dirty="0" smtClean="0"/>
              <a:t>Personnel </a:t>
            </a:r>
            <a:r>
              <a:rPr lang="en-US" b="1" dirty="0"/>
              <a:t>security </a:t>
            </a:r>
            <a:r>
              <a:rPr lang="en-US" dirty="0"/>
              <a:t>-- </a:t>
            </a:r>
            <a:r>
              <a:rPr lang="en-US" dirty="0" smtClean="0"/>
              <a:t>Reduce </a:t>
            </a:r>
            <a:r>
              <a:rPr lang="en-US" dirty="0"/>
              <a:t>risks that are inherent in human interaction by screening employees, defining roles and responsibilities, training employees properly, and documenting the ramifications of not meeting expectations. </a:t>
            </a:r>
            <a:endParaRPr lang="en-US" dirty="0" smtClean="0"/>
          </a:p>
          <a:p>
            <a:r>
              <a:rPr lang="en-US" b="1" dirty="0"/>
              <a:t>Physical and environmental security </a:t>
            </a:r>
            <a:r>
              <a:rPr lang="en-US" dirty="0"/>
              <a:t>-- Protect the organization’s assets by properly choosing a facility location, erecting and maintaining a security perimeter, implementing access control, and protecting equipment. </a:t>
            </a:r>
          </a:p>
          <a:p>
            <a:pPr marL="0" indent="0">
              <a:buNone/>
            </a:pPr>
            <a:endParaRPr lang="en-US" dirty="0"/>
          </a:p>
        </p:txBody>
      </p:sp>
    </p:spTree>
    <p:extLst>
      <p:ext uri="{BB962C8B-B14F-4D97-AF65-F5344CB8AC3E}">
        <p14:creationId xmlns:p14="http://schemas.microsoft.com/office/powerpoint/2010/main" val="19526130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34</a:t>
            </a:fld>
            <a:endParaRPr lang="en-US" dirty="0"/>
          </a:p>
        </p:txBody>
      </p:sp>
      <p:sp>
        <p:nvSpPr>
          <p:cNvPr id="3" name="Title 2"/>
          <p:cNvSpPr>
            <a:spLocks noGrp="1"/>
          </p:cNvSpPr>
          <p:nvPr>
            <p:ph type="title"/>
          </p:nvPr>
        </p:nvSpPr>
        <p:spPr/>
        <p:txBody>
          <a:bodyPr/>
          <a:lstStyle/>
          <a:p>
            <a:r>
              <a:rPr lang="en-US" dirty="0"/>
              <a:t>BS 7799 Wide </a:t>
            </a:r>
            <a:r>
              <a:rPr lang="en-US" dirty="0" smtClean="0"/>
              <a:t>Coverage (2/2)</a:t>
            </a:r>
            <a:endParaRPr lang="en-US" dirty="0"/>
          </a:p>
        </p:txBody>
      </p:sp>
      <p:sp>
        <p:nvSpPr>
          <p:cNvPr id="4" name="Content Placeholder 3"/>
          <p:cNvSpPr>
            <a:spLocks noGrp="1"/>
          </p:cNvSpPr>
          <p:nvPr>
            <p:ph idx="1"/>
          </p:nvPr>
        </p:nvSpPr>
        <p:spPr/>
        <p:txBody>
          <a:bodyPr>
            <a:normAutofit fontScale="77500" lnSpcReduction="20000"/>
          </a:bodyPr>
          <a:lstStyle/>
          <a:p>
            <a:r>
              <a:rPr lang="en-US" b="1" dirty="0" smtClean="0"/>
              <a:t>Communications </a:t>
            </a:r>
            <a:r>
              <a:rPr lang="en-US" b="1" dirty="0"/>
              <a:t>and operations management </a:t>
            </a:r>
            <a:r>
              <a:rPr lang="en-US" dirty="0"/>
              <a:t>-- </a:t>
            </a:r>
            <a:r>
              <a:rPr lang="en-US" dirty="0" smtClean="0"/>
              <a:t>Carry </a:t>
            </a:r>
            <a:r>
              <a:rPr lang="en-US" dirty="0"/>
              <a:t>out operations security through operational procedures, proper change control, incident handling, separation of duties, capacity planning, network management, and media handling. </a:t>
            </a:r>
          </a:p>
          <a:p>
            <a:r>
              <a:rPr lang="en-US" b="1" dirty="0" smtClean="0"/>
              <a:t>Access </a:t>
            </a:r>
            <a:r>
              <a:rPr lang="en-US" b="1" dirty="0"/>
              <a:t>control </a:t>
            </a:r>
            <a:r>
              <a:rPr lang="en-US" dirty="0"/>
              <a:t>-- </a:t>
            </a:r>
            <a:r>
              <a:rPr lang="en-US" dirty="0" smtClean="0"/>
              <a:t>Control </a:t>
            </a:r>
            <a:r>
              <a:rPr lang="en-US" dirty="0"/>
              <a:t>access to assets based on business requirements, user management, authentication methods, and monitoring. </a:t>
            </a:r>
          </a:p>
          <a:p>
            <a:r>
              <a:rPr lang="en-US" b="1" dirty="0" smtClean="0"/>
              <a:t>System </a:t>
            </a:r>
            <a:r>
              <a:rPr lang="en-US" b="1" dirty="0"/>
              <a:t>development and maintenance </a:t>
            </a:r>
            <a:r>
              <a:rPr lang="en-US" dirty="0"/>
              <a:t>-- </a:t>
            </a:r>
            <a:r>
              <a:rPr lang="en-US" dirty="0" smtClean="0"/>
              <a:t>Implement </a:t>
            </a:r>
            <a:r>
              <a:rPr lang="en-US" dirty="0"/>
              <a:t>security in all phases of a system’s lifetime through development of security requirements, cryptography, integrity protection, and software development procedures. </a:t>
            </a:r>
          </a:p>
          <a:p>
            <a:r>
              <a:rPr lang="en-US" b="1" dirty="0" smtClean="0"/>
              <a:t>Business </a:t>
            </a:r>
            <a:r>
              <a:rPr lang="en-US" b="1" dirty="0"/>
              <a:t>continuity management </a:t>
            </a:r>
            <a:r>
              <a:rPr lang="en-US" dirty="0"/>
              <a:t>-- </a:t>
            </a:r>
            <a:r>
              <a:rPr lang="en-US" dirty="0" smtClean="0"/>
              <a:t>Counter </a:t>
            </a:r>
            <a:r>
              <a:rPr lang="en-US" dirty="0"/>
              <a:t>disruptions of normal operations by using continuity planning and testing. </a:t>
            </a:r>
          </a:p>
          <a:p>
            <a:r>
              <a:rPr lang="en-US" b="1" dirty="0" smtClean="0"/>
              <a:t>Compliance</a:t>
            </a:r>
            <a:r>
              <a:rPr lang="en-US" dirty="0" smtClean="0"/>
              <a:t> </a:t>
            </a:r>
            <a:r>
              <a:rPr lang="en-US" dirty="0"/>
              <a:t>-- </a:t>
            </a:r>
            <a:r>
              <a:rPr lang="en-US" dirty="0" smtClean="0"/>
              <a:t>Comply </a:t>
            </a:r>
            <a:r>
              <a:rPr lang="en-US" dirty="0"/>
              <a:t>with regulatory, contractual , and statutory requirements by using technical controls, system audits, and legal awareness</a:t>
            </a:r>
            <a:r>
              <a:rPr lang="en-US" dirty="0" smtClean="0"/>
              <a:t>.</a:t>
            </a:r>
            <a:endParaRPr lang="en-US" dirty="0"/>
          </a:p>
        </p:txBody>
      </p:sp>
    </p:spTree>
    <p:extLst>
      <p:ext uri="{BB962C8B-B14F-4D97-AF65-F5344CB8AC3E}">
        <p14:creationId xmlns:p14="http://schemas.microsoft.com/office/powerpoint/2010/main" val="21442607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Frameworks…</a:t>
            </a:r>
          </a:p>
        </p:txBody>
      </p:sp>
      <p:sp>
        <p:nvSpPr>
          <p:cNvPr id="7" name="Text Placeholder 6"/>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35</a:t>
            </a:fld>
            <a:endParaRPr lang="en-US" dirty="0"/>
          </a:p>
        </p:txBody>
      </p:sp>
    </p:spTree>
    <p:extLst>
      <p:ext uri="{BB962C8B-B14F-4D97-AF65-F5344CB8AC3E}">
        <p14:creationId xmlns:p14="http://schemas.microsoft.com/office/powerpoint/2010/main" val="26132227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FB124A42-3BFC-4002-A422-5D3896DD5E41}" type="slidenum">
              <a:rPr lang="en-US" smtClean="0"/>
              <a:pPr/>
              <a:t>36</a:t>
            </a:fld>
            <a:endParaRPr lang="en-US" dirty="0"/>
          </a:p>
        </p:txBody>
      </p:sp>
      <p:sp>
        <p:nvSpPr>
          <p:cNvPr id="8" name="Title 7"/>
          <p:cNvSpPr>
            <a:spLocks noGrp="1"/>
          </p:cNvSpPr>
          <p:nvPr>
            <p:ph type="title"/>
          </p:nvPr>
        </p:nvSpPr>
        <p:spPr/>
        <p:txBody>
          <a:bodyPr>
            <a:normAutofit/>
          </a:bodyPr>
          <a:lstStyle/>
          <a:p>
            <a:r>
              <a:rPr lang="en-US" dirty="0"/>
              <a:t>NIST Enterprise Architecture </a:t>
            </a:r>
            <a:r>
              <a:rPr lang="en-US" dirty="0" smtClean="0"/>
              <a:t>Framework</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58683"/>
            <a:ext cx="5029200" cy="618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Good overview. Lacks detail.</a:t>
            </a:r>
          </a:p>
        </p:txBody>
      </p:sp>
    </p:spTree>
    <p:extLst>
      <p:ext uri="{BB962C8B-B14F-4D97-AF65-F5344CB8AC3E}">
        <p14:creationId xmlns:p14="http://schemas.microsoft.com/office/powerpoint/2010/main" val="170299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37</a:t>
            </a:fld>
            <a:endParaRPr lang="en-US" dirty="0"/>
          </a:p>
        </p:txBody>
      </p:sp>
      <p:sp>
        <p:nvSpPr>
          <p:cNvPr id="3" name="Title 2"/>
          <p:cNvSpPr>
            <a:spLocks noGrp="1"/>
          </p:cNvSpPr>
          <p:nvPr>
            <p:ph type="title"/>
          </p:nvPr>
        </p:nvSpPr>
        <p:spPr/>
        <p:txBody>
          <a:bodyPr>
            <a:normAutofit/>
          </a:bodyPr>
          <a:lstStyle/>
          <a:p>
            <a:r>
              <a:rPr lang="en-US" dirty="0"/>
              <a:t>Zachman Architecture </a:t>
            </a:r>
            <a:r>
              <a:rPr lang="en-US" dirty="0" smtClean="0"/>
              <a:t>Framework</a:t>
            </a: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19719"/>
            <a:ext cx="8683741"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Good questions. Lacks context.</a:t>
            </a:r>
          </a:p>
        </p:txBody>
      </p:sp>
    </p:spTree>
    <p:extLst>
      <p:ext uri="{BB962C8B-B14F-4D97-AF65-F5344CB8AC3E}">
        <p14:creationId xmlns:p14="http://schemas.microsoft.com/office/powerpoint/2010/main" val="423320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38</a:t>
            </a:fld>
            <a:endParaRPr lang="en-US" dirty="0"/>
          </a:p>
        </p:txBody>
      </p:sp>
      <p:sp>
        <p:nvSpPr>
          <p:cNvPr id="3" name="Title 2"/>
          <p:cNvSpPr>
            <a:spLocks noGrp="1"/>
          </p:cNvSpPr>
          <p:nvPr>
            <p:ph type="title"/>
          </p:nvPr>
        </p:nvSpPr>
        <p:spPr/>
        <p:txBody>
          <a:bodyPr/>
          <a:lstStyle/>
          <a:p>
            <a:r>
              <a:rPr lang="en-US" dirty="0"/>
              <a:t>Open Group Architecture Framework</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685800"/>
            <a:ext cx="5582294"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Good overview. Lacks detail.</a:t>
            </a:r>
          </a:p>
        </p:txBody>
      </p:sp>
    </p:spTree>
    <p:extLst>
      <p:ext uri="{BB962C8B-B14F-4D97-AF65-F5344CB8AC3E}">
        <p14:creationId xmlns:p14="http://schemas.microsoft.com/office/powerpoint/2010/main" val="143718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39</a:t>
            </a:fld>
            <a:endParaRPr lang="en-US" dirty="0"/>
          </a:p>
        </p:txBody>
      </p:sp>
      <p:sp>
        <p:nvSpPr>
          <p:cNvPr id="3" name="Title 2"/>
          <p:cNvSpPr>
            <a:spLocks noGrp="1"/>
          </p:cNvSpPr>
          <p:nvPr>
            <p:ph type="title"/>
          </p:nvPr>
        </p:nvSpPr>
        <p:spPr/>
        <p:txBody>
          <a:bodyPr>
            <a:normAutofit fontScale="90000"/>
          </a:bodyPr>
          <a:lstStyle/>
          <a:p>
            <a:r>
              <a:rPr lang="en-US" dirty="0" err="1"/>
              <a:t>DoDAF</a:t>
            </a:r>
            <a:r>
              <a:rPr lang="en-US" dirty="0"/>
              <a:t> </a:t>
            </a:r>
            <a:r>
              <a:rPr lang="en-US" dirty="0" smtClean="0"/>
              <a:t>-- Department </a:t>
            </a:r>
            <a:r>
              <a:rPr lang="en-US" dirty="0"/>
              <a:t>Of Defense Architecture Framework</a:t>
            </a:r>
          </a:p>
        </p:txBody>
      </p:sp>
      <p:sp>
        <p:nvSpPr>
          <p:cNvPr id="4" name="Content Placeholder 3"/>
          <p:cNvSpPr>
            <a:spLocks noGrp="1"/>
          </p:cNvSpPr>
          <p:nvPr>
            <p:ph idx="1"/>
          </p:nvPr>
        </p:nvSpPr>
        <p:spPr/>
        <p:txBody>
          <a:bodyPr>
            <a:normAutofit fontScale="70000" lnSpcReduction="20000"/>
          </a:bodyPr>
          <a:lstStyle/>
          <a:p>
            <a:r>
              <a:rPr lang="en-US" dirty="0"/>
              <a:t>When the U.S. </a:t>
            </a:r>
            <a:r>
              <a:rPr lang="en-US" dirty="0" err="1"/>
              <a:t>DoD</a:t>
            </a:r>
            <a:r>
              <a:rPr lang="en-US" dirty="0"/>
              <a:t> purchases technology products and weapon systems, enterprise architecture documents must be created based upon </a:t>
            </a:r>
            <a:r>
              <a:rPr lang="en-US" dirty="0" err="1"/>
              <a:t>DoDAF</a:t>
            </a:r>
            <a:r>
              <a:rPr lang="en-US" dirty="0"/>
              <a:t> standards to illustrate how they will properly integrate into the current infrastructures. </a:t>
            </a:r>
            <a:endParaRPr lang="en-US" dirty="0" smtClean="0"/>
          </a:p>
          <a:p>
            <a:r>
              <a:rPr lang="en-US" dirty="0" smtClean="0"/>
              <a:t>The </a:t>
            </a:r>
            <a:r>
              <a:rPr lang="en-US" dirty="0"/>
              <a:t>focus of the architecture framework is on command, control, communications, computers, intelligence, surveillance, and reconnaissance systems and processes. </a:t>
            </a:r>
            <a:endParaRPr lang="en-US" dirty="0" smtClean="0"/>
          </a:p>
          <a:p>
            <a:r>
              <a:rPr lang="en-US" dirty="0" smtClean="0"/>
              <a:t>It </a:t>
            </a:r>
            <a:r>
              <a:rPr lang="en-US" dirty="0"/>
              <a:t>is not only important that these different devices communicate using the same protocol types and interoperable software components, but also that they use the same data elements. </a:t>
            </a:r>
            <a:endParaRPr lang="en-US" dirty="0" smtClean="0"/>
          </a:p>
          <a:p>
            <a:r>
              <a:rPr lang="en-US" dirty="0" smtClean="0"/>
              <a:t>If </a:t>
            </a:r>
            <a:r>
              <a:rPr lang="en-US" dirty="0"/>
              <a:t>an image is captured from a spy satellite, downloaded to a centralized data repository, and then loaded into a piece of software to direct an unmanned drone, the military personnel cannot have their operations interrupted because one piece of software cannot read another software’s data output</a:t>
            </a:r>
            <a:r>
              <a:rPr lang="en-US" dirty="0" smtClean="0"/>
              <a:t>.</a:t>
            </a:r>
          </a:p>
          <a:p>
            <a:r>
              <a:rPr lang="en-US" dirty="0" smtClean="0"/>
              <a:t>The </a:t>
            </a:r>
            <a:r>
              <a:rPr lang="en-US" dirty="0" err="1"/>
              <a:t>DoDAF</a:t>
            </a:r>
            <a:r>
              <a:rPr lang="en-US" dirty="0"/>
              <a:t> helps ensure that all systems, processes, and personnel work in a concerted effort to accomplish its missions</a:t>
            </a:r>
            <a:r>
              <a:rPr lang="en-US" dirty="0" smtClean="0"/>
              <a:t>.</a:t>
            </a:r>
            <a:endParaRPr lang="en-US" dirty="0"/>
          </a:p>
        </p:txBody>
      </p:sp>
      <p:sp>
        <p:nvSpPr>
          <p:cNvPr id="5" name="Rectangle 4"/>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Good for...</a:t>
            </a:r>
          </a:p>
        </p:txBody>
      </p:sp>
    </p:spTree>
    <p:extLst>
      <p:ext uri="{BB962C8B-B14F-4D97-AF65-F5344CB8AC3E}">
        <p14:creationId xmlns:p14="http://schemas.microsoft.com/office/powerpoint/2010/main" val="408306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578422" y="1937580"/>
            <a:ext cx="990600" cy="65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663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40</a:t>
            </a:fld>
            <a:endParaRPr lang="en-US" dirty="0"/>
          </a:p>
        </p:txBody>
      </p:sp>
      <p:sp>
        <p:nvSpPr>
          <p:cNvPr id="3" name="Title 2"/>
          <p:cNvSpPr>
            <a:spLocks noGrp="1"/>
          </p:cNvSpPr>
          <p:nvPr>
            <p:ph type="title"/>
          </p:nvPr>
        </p:nvSpPr>
        <p:spPr/>
        <p:txBody>
          <a:bodyPr>
            <a:normAutofit fontScale="90000"/>
          </a:bodyPr>
          <a:lstStyle/>
          <a:p>
            <a:r>
              <a:rPr lang="en-US" dirty="0" err="1" smtClean="0"/>
              <a:t>MoDAF</a:t>
            </a:r>
            <a:r>
              <a:rPr lang="en-US" dirty="0" smtClean="0"/>
              <a:t> -- Ministry </a:t>
            </a:r>
            <a:r>
              <a:rPr lang="en-US" dirty="0"/>
              <a:t>of Defense Architecture Framework</a:t>
            </a:r>
          </a:p>
        </p:txBody>
      </p:sp>
      <p:sp>
        <p:nvSpPr>
          <p:cNvPr id="4" name="Content Placeholder 3"/>
          <p:cNvSpPr>
            <a:spLocks noGrp="1"/>
          </p:cNvSpPr>
          <p:nvPr>
            <p:ph idx="1"/>
          </p:nvPr>
        </p:nvSpPr>
        <p:spPr/>
        <p:txBody>
          <a:bodyPr>
            <a:normAutofit fontScale="92500" lnSpcReduction="20000"/>
          </a:bodyPr>
          <a:lstStyle/>
          <a:p>
            <a:r>
              <a:rPr lang="en-US" dirty="0"/>
              <a:t>The British Ministry of </a:t>
            </a:r>
            <a:r>
              <a:rPr lang="en-US" dirty="0" err="1"/>
              <a:t>Defence</a:t>
            </a:r>
            <a:r>
              <a:rPr lang="en-US" dirty="0"/>
              <a:t> Architecture Framework (MODAF) is another recognized enterprise architecture framework based upon the </a:t>
            </a:r>
            <a:r>
              <a:rPr lang="en-US" dirty="0" err="1" smtClean="0"/>
              <a:t>DoDAF</a:t>
            </a:r>
            <a:r>
              <a:rPr lang="en-US" dirty="0" smtClean="0"/>
              <a:t>.</a:t>
            </a:r>
          </a:p>
          <a:p>
            <a:r>
              <a:rPr lang="en-US" dirty="0" smtClean="0"/>
              <a:t>The </a:t>
            </a:r>
            <a:r>
              <a:rPr lang="en-US" dirty="0"/>
              <a:t>crux of the framework is to be able to get data in the right format to the right people as soon as </a:t>
            </a:r>
            <a:r>
              <a:rPr lang="en-US" dirty="0" smtClean="0"/>
              <a:t>possible. </a:t>
            </a:r>
          </a:p>
          <a:p>
            <a:r>
              <a:rPr lang="en-US" dirty="0" smtClean="0"/>
              <a:t>Modern </a:t>
            </a:r>
            <a:r>
              <a:rPr lang="en-US" dirty="0"/>
              <a:t>warfare is complex, and activities happen fast, which requires personnel and systems to be more adaptable than ever before. </a:t>
            </a:r>
            <a:endParaRPr lang="en-US" dirty="0" smtClean="0"/>
          </a:p>
          <a:p>
            <a:r>
              <a:rPr lang="en-US" dirty="0" smtClean="0"/>
              <a:t>Data </a:t>
            </a:r>
            <a:r>
              <a:rPr lang="en-US" dirty="0"/>
              <a:t>needs to be captured and properly presented so that decision makers understand complex issues quickly, which allows for fast and hopefully accurate decisions</a:t>
            </a:r>
            <a:r>
              <a:rPr lang="en-US" dirty="0" smtClean="0"/>
              <a:t>.</a:t>
            </a:r>
            <a:endParaRPr lang="en-US" dirty="0"/>
          </a:p>
        </p:txBody>
      </p:sp>
      <p:sp>
        <p:nvSpPr>
          <p:cNvPr id="5" name="Rectangle 4"/>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Good for...</a:t>
            </a:r>
          </a:p>
        </p:txBody>
      </p:sp>
    </p:spTree>
    <p:extLst>
      <p:ext uri="{BB962C8B-B14F-4D97-AF65-F5344CB8AC3E}">
        <p14:creationId xmlns:p14="http://schemas.microsoft.com/office/powerpoint/2010/main" val="226473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41</a:t>
            </a:fld>
            <a:endParaRPr lang="en-US" dirty="0"/>
          </a:p>
        </p:txBody>
      </p:sp>
      <p:sp>
        <p:nvSpPr>
          <p:cNvPr id="3" name="Title 2"/>
          <p:cNvSpPr>
            <a:spLocks noGrp="1"/>
          </p:cNvSpPr>
          <p:nvPr>
            <p:ph type="title"/>
          </p:nvPr>
        </p:nvSpPr>
        <p:spPr/>
        <p:txBody>
          <a:bodyPr/>
          <a:lstStyle/>
          <a:p>
            <a:r>
              <a:rPr lang="en-US" dirty="0"/>
              <a:t>NIST 800-53</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99" y="609600"/>
            <a:ext cx="751237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Getting </a:t>
            </a:r>
            <a:r>
              <a:rPr lang="en-US" sz="2000" smtClean="0">
                <a:ln w="0"/>
                <a:effectLst>
                  <a:outerShdw blurRad="38100" dist="19050" dir="2700000" algn="tl" rotWithShape="0">
                    <a:schemeClr val="dk1">
                      <a:alpha val="40000"/>
                    </a:schemeClr>
                  </a:outerShdw>
                </a:effectLst>
              </a:rPr>
              <a:t>Hot. </a:t>
            </a:r>
            <a:r>
              <a:rPr lang="en-US" sz="2000" dirty="0" smtClean="0">
                <a:ln w="0"/>
                <a:effectLst>
                  <a:outerShdw blurRad="38100" dist="19050" dir="2700000" algn="tl" rotWithShape="0">
                    <a:schemeClr val="dk1">
                      <a:alpha val="40000"/>
                    </a:schemeClr>
                  </a:outerShdw>
                </a:effectLst>
              </a:rPr>
              <a:t>Good.</a:t>
            </a:r>
          </a:p>
        </p:txBody>
      </p:sp>
    </p:spTree>
    <p:extLst>
      <p:ext uri="{BB962C8B-B14F-4D97-AF65-F5344CB8AC3E}">
        <p14:creationId xmlns:p14="http://schemas.microsoft.com/office/powerpoint/2010/main" val="421342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42</a:t>
            </a:fld>
            <a:endParaRPr lang="en-US" dirty="0"/>
          </a:p>
        </p:txBody>
      </p:sp>
      <p:sp>
        <p:nvSpPr>
          <p:cNvPr id="4" name="Title 3"/>
          <p:cNvSpPr>
            <a:spLocks noGrp="1"/>
          </p:cNvSpPr>
          <p:nvPr>
            <p:ph type="title"/>
          </p:nvPr>
        </p:nvSpPr>
        <p:spPr/>
        <p:txBody>
          <a:bodyPr/>
          <a:lstStyle/>
          <a:p>
            <a:r>
              <a:rPr lang="en-US" dirty="0"/>
              <a:t>COSO </a:t>
            </a:r>
            <a:r>
              <a:rPr lang="en-US" dirty="0" smtClean="0"/>
              <a:t>Framework</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Developed </a:t>
            </a:r>
            <a:r>
              <a:rPr lang="en-US" dirty="0"/>
              <a:t>by the Committee of Sponsoring Organizations (COSO) of the </a:t>
            </a:r>
            <a:r>
              <a:rPr lang="en-US" dirty="0" err="1"/>
              <a:t>Treadway</a:t>
            </a:r>
            <a:r>
              <a:rPr lang="en-US" dirty="0"/>
              <a:t> Commission in 1985 to deal with fraudulent financial activities and reporting. </a:t>
            </a:r>
            <a:endParaRPr lang="en-US" dirty="0" smtClean="0"/>
          </a:p>
          <a:p>
            <a:r>
              <a:rPr lang="en-US" dirty="0" smtClean="0"/>
              <a:t>The </a:t>
            </a:r>
            <a:r>
              <a:rPr lang="en-US" dirty="0"/>
              <a:t>COSO framework is made up of the following components: </a:t>
            </a:r>
          </a:p>
          <a:p>
            <a:pPr lvl="1"/>
            <a:r>
              <a:rPr lang="en-US" dirty="0" smtClean="0"/>
              <a:t>Control </a:t>
            </a:r>
            <a:r>
              <a:rPr lang="en-US" dirty="0"/>
              <a:t>environment </a:t>
            </a:r>
            <a:r>
              <a:rPr lang="en-US" dirty="0" smtClean="0"/>
              <a:t>• Management’s </a:t>
            </a:r>
            <a:r>
              <a:rPr lang="en-US" dirty="0"/>
              <a:t>philosophy and operating style • Company culture as it pertains to ethics and fraud • Risk assessment • Establishment of risk objectives • Ability to manage internal and external change • Control activities • Policies, procedures, and practices put in place to mitigate risk • Information and communication • Structure that ensures that the right people get the right information at the right time • Monitoring • Detecting and responding to control deficiencies </a:t>
            </a:r>
            <a:endParaRPr lang="en-US" dirty="0" smtClean="0"/>
          </a:p>
          <a:p>
            <a:r>
              <a:rPr lang="en-US" dirty="0" smtClean="0"/>
              <a:t>COSO </a:t>
            </a:r>
            <a:r>
              <a:rPr lang="en-US" dirty="0"/>
              <a:t>is a model for corporate governance, and </a:t>
            </a:r>
            <a:r>
              <a:rPr lang="en-US" dirty="0" err="1"/>
              <a:t>CobiT</a:t>
            </a:r>
            <a:r>
              <a:rPr lang="en-US" dirty="0"/>
              <a:t> is a model for IT governance.</a:t>
            </a:r>
          </a:p>
        </p:txBody>
      </p:sp>
      <p:sp>
        <p:nvSpPr>
          <p:cNvPr id="6" name="Rectangle 5"/>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Good conceptually. More to come.</a:t>
            </a:r>
          </a:p>
        </p:txBody>
      </p:sp>
    </p:spTree>
    <p:extLst>
      <p:ext uri="{BB962C8B-B14F-4D97-AF65-F5344CB8AC3E}">
        <p14:creationId xmlns:p14="http://schemas.microsoft.com/office/powerpoint/2010/main" val="183101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set>
                                      <p:cBhvr>
                                        <p:cTn id="7" dur="455" fill="hold">
                                          <p:stCondLst>
                                            <p:cond delay="0"/>
                                          </p:stCondLst>
                                        </p:cTn>
                                        <p:tgtEl>
                                          <p:spTgt spid="6"/>
                                        </p:tgtEl>
                                        <p:attrNameLst>
                                          <p:attrName>style.rotation</p:attrName>
                                        </p:attrNameLst>
                                      </p:cBhvr>
                                      <p:to>
                                        <p:strVal val="-45.0"/>
                                      </p:to>
                                    </p:set>
                                    <p:anim calcmode="lin" valueType="num">
                                      <p:cBhvr>
                                        <p:cTn id="8"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43</a:t>
            </a:fld>
            <a:endParaRPr lang="en-US" dirty="0"/>
          </a:p>
        </p:txBody>
      </p:sp>
      <p:sp>
        <p:nvSpPr>
          <p:cNvPr id="3" name="Title 2"/>
          <p:cNvSpPr>
            <a:spLocks noGrp="1"/>
          </p:cNvSpPr>
          <p:nvPr>
            <p:ph type="title"/>
          </p:nvPr>
        </p:nvSpPr>
        <p:spPr/>
        <p:txBody>
          <a:bodyPr/>
          <a:lstStyle/>
          <a:p>
            <a:r>
              <a:rPr lang="en-US" dirty="0" smtClean="0"/>
              <a:t>ITIL</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71272"/>
            <a:ext cx="61722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Good conceptually. </a:t>
            </a:r>
          </a:p>
        </p:txBody>
      </p:sp>
    </p:spTree>
    <p:extLst>
      <p:ext uri="{BB962C8B-B14F-4D97-AF65-F5344CB8AC3E}">
        <p14:creationId xmlns:p14="http://schemas.microsoft.com/office/powerpoint/2010/main" val="18304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44</a:t>
            </a:fld>
            <a:endParaRPr lang="en-US" dirty="0"/>
          </a:p>
        </p:txBody>
      </p:sp>
      <p:sp>
        <p:nvSpPr>
          <p:cNvPr id="4" name="Title 3"/>
          <p:cNvSpPr>
            <a:spLocks noGrp="1"/>
          </p:cNvSpPr>
          <p:nvPr>
            <p:ph type="title"/>
          </p:nvPr>
        </p:nvSpPr>
        <p:spPr/>
        <p:txBody>
          <a:bodyPr/>
          <a:lstStyle/>
          <a:p>
            <a:r>
              <a:rPr lang="en-US" dirty="0" smtClean="0"/>
              <a:t>Six Sigma</a:t>
            </a:r>
            <a:endParaRPr lang="en-US" dirty="0"/>
          </a:p>
        </p:txBody>
      </p:sp>
      <p:sp>
        <p:nvSpPr>
          <p:cNvPr id="5" name="Content Placeholder 4"/>
          <p:cNvSpPr>
            <a:spLocks noGrp="1"/>
          </p:cNvSpPr>
          <p:nvPr>
            <p:ph idx="1"/>
          </p:nvPr>
        </p:nvSpPr>
        <p:spPr/>
        <p:txBody>
          <a:bodyPr/>
          <a:lstStyle/>
          <a:p>
            <a:r>
              <a:rPr lang="en-US" dirty="0"/>
              <a:t>Six Sigma was developed by Motorola with the goal of identifying and removing defects in its manufacturing processes. </a:t>
            </a:r>
            <a:endParaRPr lang="en-US" dirty="0" smtClean="0"/>
          </a:p>
          <a:p>
            <a:r>
              <a:rPr lang="en-US" dirty="0" smtClean="0"/>
              <a:t>The </a:t>
            </a:r>
            <a:r>
              <a:rPr lang="en-US" dirty="0"/>
              <a:t>maturity of a process is described by a sigma rating, which indicates the percentage of defects that the process contains. </a:t>
            </a:r>
            <a:endParaRPr lang="en-US" dirty="0" smtClean="0"/>
          </a:p>
          <a:p>
            <a:r>
              <a:rPr lang="en-US" dirty="0" smtClean="0"/>
              <a:t>While </a:t>
            </a:r>
            <a:r>
              <a:rPr lang="en-US" dirty="0"/>
              <a:t>it started in manufacturing, Six Sigma has been applied to many types of business functions, including information security and assurance.</a:t>
            </a:r>
          </a:p>
          <a:p>
            <a:endParaRPr lang="en-US" dirty="0"/>
          </a:p>
        </p:txBody>
      </p:sp>
      <p:sp>
        <p:nvSpPr>
          <p:cNvPr id="6" name="Rectangle 5"/>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Good conceptually.</a:t>
            </a:r>
          </a:p>
        </p:txBody>
      </p:sp>
    </p:spTree>
    <p:extLst>
      <p:ext uri="{BB962C8B-B14F-4D97-AF65-F5344CB8AC3E}">
        <p14:creationId xmlns:p14="http://schemas.microsoft.com/office/powerpoint/2010/main" val="362567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set>
                                      <p:cBhvr>
                                        <p:cTn id="7" dur="455" fill="hold">
                                          <p:stCondLst>
                                            <p:cond delay="0"/>
                                          </p:stCondLst>
                                        </p:cTn>
                                        <p:tgtEl>
                                          <p:spTgt spid="6"/>
                                        </p:tgtEl>
                                        <p:attrNameLst>
                                          <p:attrName>style.rotation</p:attrName>
                                        </p:attrNameLst>
                                      </p:cBhvr>
                                      <p:to>
                                        <p:strVal val="-45.0"/>
                                      </p:to>
                                    </p:set>
                                    <p:anim calcmode="lin" valueType="num">
                                      <p:cBhvr>
                                        <p:cTn id="8"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45</a:t>
            </a:fld>
            <a:endParaRPr lang="en-US" dirty="0"/>
          </a:p>
        </p:txBody>
      </p:sp>
      <p:sp>
        <p:nvSpPr>
          <p:cNvPr id="3" name="Title 2"/>
          <p:cNvSpPr>
            <a:spLocks noGrp="1"/>
          </p:cNvSpPr>
          <p:nvPr>
            <p:ph type="title"/>
          </p:nvPr>
        </p:nvSpPr>
        <p:spPr/>
        <p:txBody>
          <a:bodyPr>
            <a:normAutofit/>
          </a:bodyPr>
          <a:lstStyle/>
          <a:p>
            <a:r>
              <a:rPr lang="en-US" dirty="0"/>
              <a:t>Capability Maturity Model Integration (CMMI)</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76392"/>
            <a:ext cx="7467600" cy="5336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644" y="6457890"/>
            <a:ext cx="9144000" cy="400110"/>
          </a:xfrm>
          <a:prstGeom prst="rect">
            <a:avLst/>
          </a:prstGeom>
          <a:solidFill>
            <a:srgbClr val="FFFF00"/>
          </a:solidFill>
          <a:ln>
            <a:noFill/>
          </a:ln>
          <a:effectLst>
            <a:outerShdw blurRad="107950" dist="12700" dir="5400000" algn="ctr">
              <a:srgbClr val="000000"/>
            </a:outerShdw>
          </a:effectLst>
        </p:spPr>
        <p:txBody>
          <a:bodyPr wrap="squar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Good conceptually. Metrics are critical.</a:t>
            </a:r>
          </a:p>
        </p:txBody>
      </p:sp>
    </p:spTree>
    <p:extLst>
      <p:ext uri="{BB962C8B-B14F-4D97-AF65-F5344CB8AC3E}">
        <p14:creationId xmlns:p14="http://schemas.microsoft.com/office/powerpoint/2010/main" val="225486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COBIT 5</a:t>
            </a:r>
            <a:endParaRPr lang="en-US" dirty="0"/>
          </a:p>
        </p:txBody>
      </p:sp>
      <p:sp>
        <p:nvSpPr>
          <p:cNvPr id="5" name="Subtitle 4"/>
          <p:cNvSpPr>
            <a:spLocks noGrp="1"/>
          </p:cNvSpPr>
          <p:nvPr>
            <p:ph type="body" idx="1"/>
          </p:nvPr>
        </p:nvSpPr>
        <p:spPr/>
        <p:txBody>
          <a:bodyPr>
            <a:normAutofit/>
          </a:bodyPr>
          <a:lstStyle/>
          <a:p>
            <a:r>
              <a:rPr lang="en-US" sz="2400" dirty="0"/>
              <a:t>Control Objectives for Information and related Technology (</a:t>
            </a:r>
            <a:r>
              <a:rPr lang="en-US" sz="2400" dirty="0" err="1"/>
              <a:t>CobiT</a:t>
            </a:r>
            <a:r>
              <a:rPr lang="en-US" sz="2400" dirty="0" smtClean="0"/>
              <a:t>)</a:t>
            </a:r>
            <a:endParaRPr lang="en-US" sz="2400"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46</a:t>
            </a:fld>
            <a:endParaRPr lang="en-US" dirty="0"/>
          </a:p>
        </p:txBody>
      </p:sp>
    </p:spTree>
    <p:extLst>
      <p:ext uri="{BB962C8B-B14F-4D97-AF65-F5344CB8AC3E}">
        <p14:creationId xmlns:p14="http://schemas.microsoft.com/office/powerpoint/2010/main" val="3693629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BD31D1-548C-4937-B664-67313F6BB760}" type="slidenum">
              <a:rPr lang="en-US" altLang="en-US" smtClean="0"/>
              <a:pPr/>
              <a:t>47</a:t>
            </a:fld>
            <a:endParaRPr lang="en-US" altLang="en-US"/>
          </a:p>
        </p:txBody>
      </p:sp>
      <p:sp>
        <p:nvSpPr>
          <p:cNvPr id="17410" name="Title 2"/>
          <p:cNvSpPr>
            <a:spLocks noGrp="1"/>
          </p:cNvSpPr>
          <p:nvPr>
            <p:ph type="title"/>
          </p:nvPr>
        </p:nvSpPr>
        <p:spPr/>
        <p:txBody>
          <a:bodyPr/>
          <a:lstStyle/>
          <a:p>
            <a:r>
              <a:rPr lang="en-US" altLang="en-US" dirty="0" smtClean="0"/>
              <a:t>COBIT 5 Enablers</a:t>
            </a: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24000"/>
            <a:ext cx="6781800" cy="441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7"/>
          <p:cNvSpPr>
            <a:spLocks noChangeArrowheads="1"/>
          </p:cNvSpPr>
          <p:nvPr/>
        </p:nvSpPr>
        <p:spPr bwMode="auto">
          <a:xfrm>
            <a:off x="2971800" y="5943600"/>
            <a:ext cx="3886200"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a:t>Source:  COBIT</a:t>
            </a:r>
            <a:r>
              <a:rPr lang="en-US" altLang="en-US" sz="1000" baseline="30000"/>
              <a:t>®</a:t>
            </a:r>
            <a:r>
              <a:rPr lang="en-US" altLang="en-US" sz="1000"/>
              <a:t> 5, figure 12. © 2012 ISACA</a:t>
            </a:r>
            <a:r>
              <a:rPr lang="en-US" altLang="en-US" sz="1000" baseline="30000"/>
              <a:t>®</a:t>
            </a:r>
            <a:r>
              <a:rPr lang="en-US" altLang="en-US" sz="1000"/>
              <a:t>  All rights reserved.</a:t>
            </a:r>
          </a:p>
        </p:txBody>
      </p:sp>
    </p:spTree>
    <p:extLst>
      <p:ext uri="{BB962C8B-B14F-4D97-AF65-F5344CB8AC3E}">
        <p14:creationId xmlns:p14="http://schemas.microsoft.com/office/powerpoint/2010/main" val="37955854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48</a:t>
            </a:fld>
            <a:endParaRPr lang="en-US" dirty="0"/>
          </a:p>
        </p:txBody>
      </p:sp>
      <p:sp>
        <p:nvSpPr>
          <p:cNvPr id="5" name="Title 4"/>
          <p:cNvSpPr>
            <a:spLocks noGrp="1"/>
          </p:cNvSpPr>
          <p:nvPr>
            <p:ph type="title"/>
          </p:nvPr>
        </p:nvSpPr>
        <p:spPr/>
        <p:txBody>
          <a:bodyPr/>
          <a:lstStyle/>
          <a:p>
            <a:r>
              <a:rPr lang="en-US" dirty="0"/>
              <a:t>Enterprise vs. IT Goals</a:t>
            </a:r>
          </a:p>
        </p:txBody>
      </p:sp>
      <p:pic>
        <p:nvPicPr>
          <p:cNvPr id="6" name="Picture 5"/>
          <p:cNvPicPr>
            <a:picLocks noChangeAspect="1"/>
          </p:cNvPicPr>
          <p:nvPr/>
        </p:nvPicPr>
        <p:blipFill>
          <a:blip r:embed="rId2"/>
          <a:stretch>
            <a:fillRect/>
          </a:stretch>
        </p:blipFill>
        <p:spPr>
          <a:xfrm>
            <a:off x="0" y="2189416"/>
            <a:ext cx="3249675" cy="3629507"/>
          </a:xfrm>
          <a:prstGeom prst="rect">
            <a:avLst/>
          </a:prstGeom>
        </p:spPr>
      </p:pic>
      <p:pic>
        <p:nvPicPr>
          <p:cNvPr id="7" name="Picture 6"/>
          <p:cNvPicPr>
            <a:picLocks noChangeAspect="1"/>
          </p:cNvPicPr>
          <p:nvPr/>
        </p:nvPicPr>
        <p:blipFill>
          <a:blip r:embed="rId3"/>
          <a:stretch>
            <a:fillRect/>
          </a:stretch>
        </p:blipFill>
        <p:spPr>
          <a:xfrm>
            <a:off x="3179218" y="2496591"/>
            <a:ext cx="6140619" cy="3341116"/>
          </a:xfrm>
          <a:prstGeom prst="rect">
            <a:avLst/>
          </a:prstGeom>
        </p:spPr>
      </p:pic>
    </p:spTree>
    <p:extLst>
      <p:ext uri="{BB962C8B-B14F-4D97-AF65-F5344CB8AC3E}">
        <p14:creationId xmlns:p14="http://schemas.microsoft.com/office/powerpoint/2010/main" val="13752579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COBIT 5 Example</a:t>
            </a:r>
          </a:p>
        </p:txBody>
      </p:sp>
      <p:sp>
        <p:nvSpPr>
          <p:cNvPr id="4" name="Text Placeholder 3"/>
          <p:cNvSpPr>
            <a:spLocks noGrp="1"/>
          </p:cNvSpPr>
          <p:nvPr>
            <p:ph type="body" idx="1"/>
          </p:nvPr>
        </p:nvSpPr>
        <p:spPr/>
        <p:txBody>
          <a:bodyPr/>
          <a:lstStyle/>
          <a:p>
            <a:r>
              <a:rPr lang="en-US" dirty="0"/>
              <a:t>Using COBIT to address Regulatory Compliance</a:t>
            </a:r>
          </a:p>
        </p:txBody>
      </p:sp>
    </p:spTree>
    <p:extLst>
      <p:ext uri="{BB962C8B-B14F-4D97-AF65-F5344CB8AC3E}">
        <p14:creationId xmlns:p14="http://schemas.microsoft.com/office/powerpoint/2010/main" val="76057909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50</a:t>
            </a:fld>
            <a:endParaRPr lang="en-US" dirty="0"/>
          </a:p>
        </p:txBody>
      </p:sp>
      <p:sp>
        <p:nvSpPr>
          <p:cNvPr id="3" name="Title 2"/>
          <p:cNvSpPr>
            <a:spLocks noGrp="1"/>
          </p:cNvSpPr>
          <p:nvPr>
            <p:ph type="title"/>
          </p:nvPr>
        </p:nvSpPr>
        <p:spPr/>
        <p:txBody>
          <a:bodyPr/>
          <a:lstStyle/>
          <a:p>
            <a:r>
              <a:rPr lang="en-US" dirty="0"/>
              <a:t>Intersecting Documents</a:t>
            </a:r>
          </a:p>
        </p:txBody>
      </p:sp>
      <p:pic>
        <p:nvPicPr>
          <p:cNvPr id="4" name="Picture 3"/>
          <p:cNvPicPr>
            <a:picLocks noChangeAspect="1"/>
          </p:cNvPicPr>
          <p:nvPr/>
        </p:nvPicPr>
        <p:blipFill>
          <a:blip r:embed="rId2"/>
          <a:stretch>
            <a:fillRect/>
          </a:stretch>
        </p:blipFill>
        <p:spPr>
          <a:xfrm>
            <a:off x="4876800" y="2209800"/>
            <a:ext cx="2159000" cy="30751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2158624" y="2223377"/>
            <a:ext cx="2159000"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43715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normAutofit fontScale="77500" lnSpcReduction="20000"/>
          </a:bodyPr>
          <a:lstStyle/>
          <a:p>
            <a:pPr marL="0" indent="0">
              <a:buNone/>
            </a:pPr>
            <a:r>
              <a:rPr lang="en-US" i="1" dirty="0"/>
              <a:t>Enabling Information </a:t>
            </a:r>
            <a:r>
              <a:rPr lang="en-US" dirty="0"/>
              <a:t>addresses the following example governance and management issues:</a:t>
            </a:r>
          </a:p>
          <a:p>
            <a:r>
              <a:rPr lang="en-US" dirty="0" smtClean="0"/>
              <a:t>Demand-Side/Use </a:t>
            </a:r>
            <a:r>
              <a:rPr lang="en-US" dirty="0"/>
              <a:t>of Information</a:t>
            </a:r>
          </a:p>
          <a:p>
            <a:r>
              <a:rPr lang="en-US" dirty="0"/>
              <a:t>Marketing Situational Awareness</a:t>
            </a:r>
          </a:p>
          <a:p>
            <a:r>
              <a:rPr lang="en-US" dirty="0"/>
              <a:t>Fraud Detection</a:t>
            </a:r>
          </a:p>
          <a:p>
            <a:r>
              <a:rPr lang="en-US" dirty="0"/>
              <a:t>IT Predictive Analytics</a:t>
            </a:r>
          </a:p>
          <a:p>
            <a:r>
              <a:rPr lang="en-US" dirty="0"/>
              <a:t>Master and Reference Data Management</a:t>
            </a:r>
          </a:p>
          <a:p>
            <a:r>
              <a:rPr lang="en-US" dirty="0"/>
              <a:t>End-User Computing</a:t>
            </a:r>
          </a:p>
          <a:p>
            <a:r>
              <a:rPr lang="en-US" dirty="0"/>
              <a:t>Disintermediation</a:t>
            </a:r>
          </a:p>
          <a:p>
            <a:r>
              <a:rPr lang="en-US" u="sng" dirty="0">
                <a:solidFill>
                  <a:srgbClr val="FF0000"/>
                </a:solidFill>
              </a:rPr>
              <a:t>Regulatory Compliance</a:t>
            </a:r>
          </a:p>
          <a:p>
            <a:r>
              <a:rPr lang="en-US" dirty="0"/>
              <a:t>Privacy</a:t>
            </a:r>
          </a:p>
          <a:p>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51</a:t>
            </a:fld>
            <a:endParaRPr lang="en-US" dirty="0"/>
          </a:p>
        </p:txBody>
      </p:sp>
      <p:sp>
        <p:nvSpPr>
          <p:cNvPr id="3" name="Title 2"/>
          <p:cNvSpPr>
            <a:spLocks noGrp="1"/>
          </p:cNvSpPr>
          <p:nvPr>
            <p:ph type="title"/>
          </p:nvPr>
        </p:nvSpPr>
        <p:spPr/>
        <p:txBody>
          <a:bodyPr>
            <a:normAutofit fontScale="90000"/>
          </a:bodyPr>
          <a:lstStyle/>
          <a:p>
            <a:r>
              <a:rPr lang="en-US" sz="2800" dirty="0"/>
              <a:t>Addressing Information Governance and Management Issues Using COBIT 5</a:t>
            </a:r>
          </a:p>
        </p:txBody>
      </p:sp>
      <p:pic>
        <p:nvPicPr>
          <p:cNvPr id="4" name="Picture 3"/>
          <p:cNvPicPr>
            <a:picLocks noChangeAspect="1"/>
          </p:cNvPicPr>
          <p:nvPr/>
        </p:nvPicPr>
        <p:blipFill>
          <a:blip r:embed="rId2"/>
          <a:stretch>
            <a:fillRect/>
          </a:stretch>
        </p:blipFill>
        <p:spPr>
          <a:xfrm>
            <a:off x="5536884" y="1524000"/>
            <a:ext cx="2159000"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3"/>
          <a:stretch>
            <a:fillRect/>
          </a:stretch>
        </p:blipFill>
        <p:spPr>
          <a:xfrm>
            <a:off x="4494415" y="5029200"/>
            <a:ext cx="4243938"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Down Arrow 9"/>
          <p:cNvSpPr/>
          <p:nvPr/>
        </p:nvSpPr>
        <p:spPr>
          <a:xfrm>
            <a:off x="6426576" y="4648200"/>
            <a:ext cx="381000" cy="304800"/>
          </a:xfrm>
          <a:prstGeom prst="downArrow">
            <a:avLst/>
          </a:prstGeom>
          <a:ln>
            <a:noFill/>
          </a:ln>
          <a:effectLst/>
          <a:scene3d>
            <a:camera prst="orthographicFront">
              <a:rot lat="0" lon="0" rev="0"/>
            </a:camera>
            <a:lightRig rig="chilly" dir="t">
              <a:rot lat="0" lon="0" rev="18480000"/>
            </a:lightRig>
          </a:scene3d>
          <a:sp3d prstMaterial="clear">
            <a:bevelT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0469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52</a:t>
            </a:fld>
            <a:endParaRPr lang="en-US" dirty="0"/>
          </a:p>
        </p:txBody>
      </p:sp>
      <p:sp>
        <p:nvSpPr>
          <p:cNvPr id="3" name="Title 2"/>
          <p:cNvSpPr>
            <a:spLocks noGrp="1"/>
          </p:cNvSpPr>
          <p:nvPr>
            <p:ph type="title"/>
          </p:nvPr>
        </p:nvSpPr>
        <p:spPr/>
        <p:txBody>
          <a:bodyPr/>
          <a:lstStyle/>
          <a:p>
            <a:r>
              <a:rPr lang="en-US" dirty="0"/>
              <a:t>Example Regulatory Requirements</a:t>
            </a:r>
          </a:p>
        </p:txBody>
      </p:sp>
      <p:pic>
        <p:nvPicPr>
          <p:cNvPr id="4" name="Picture 3"/>
          <p:cNvPicPr>
            <a:picLocks noChangeAspect="1"/>
          </p:cNvPicPr>
          <p:nvPr/>
        </p:nvPicPr>
        <p:blipFill>
          <a:blip r:embed="rId2"/>
          <a:stretch>
            <a:fillRect/>
          </a:stretch>
        </p:blipFill>
        <p:spPr>
          <a:xfrm>
            <a:off x="91475" y="1371600"/>
            <a:ext cx="8913117" cy="4953000"/>
          </a:xfrm>
          <a:prstGeom prst="rect">
            <a:avLst/>
          </a:prstGeom>
        </p:spPr>
      </p:pic>
    </p:spTree>
    <p:extLst>
      <p:ext uri="{BB962C8B-B14F-4D97-AF65-F5344CB8AC3E}">
        <p14:creationId xmlns:p14="http://schemas.microsoft.com/office/powerpoint/2010/main" val="32492788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53</a:t>
            </a:fld>
            <a:endParaRPr lang="en-US" dirty="0"/>
          </a:p>
        </p:txBody>
      </p:sp>
      <p:sp>
        <p:nvSpPr>
          <p:cNvPr id="3" name="Title 2"/>
          <p:cNvSpPr>
            <a:spLocks noGrp="1"/>
          </p:cNvSpPr>
          <p:nvPr>
            <p:ph type="title"/>
          </p:nvPr>
        </p:nvSpPr>
        <p:spPr/>
        <p:txBody>
          <a:bodyPr>
            <a:normAutofit fontScale="90000"/>
          </a:bodyPr>
          <a:lstStyle/>
          <a:p>
            <a:r>
              <a:rPr lang="en-US" smtClean="0"/>
              <a:t>Illustrative Goals Cascade for Regulatory Compliance</a:t>
            </a:r>
            <a:endParaRPr lang="en-US" dirty="0"/>
          </a:p>
        </p:txBody>
      </p:sp>
      <p:pic>
        <p:nvPicPr>
          <p:cNvPr id="4" name="Picture 3"/>
          <p:cNvPicPr>
            <a:picLocks noChangeAspect="1"/>
          </p:cNvPicPr>
          <p:nvPr/>
        </p:nvPicPr>
        <p:blipFill>
          <a:blip r:embed="rId2"/>
          <a:stretch>
            <a:fillRect/>
          </a:stretch>
        </p:blipFill>
        <p:spPr>
          <a:xfrm>
            <a:off x="758435" y="1524000"/>
            <a:ext cx="7627130" cy="1676400"/>
          </a:xfrm>
          <a:prstGeom prst="rect">
            <a:avLst/>
          </a:prstGeom>
        </p:spPr>
      </p:pic>
      <p:pic>
        <p:nvPicPr>
          <p:cNvPr id="5" name="Picture 4"/>
          <p:cNvPicPr>
            <a:picLocks noChangeAspect="1"/>
          </p:cNvPicPr>
          <p:nvPr/>
        </p:nvPicPr>
        <p:blipFill>
          <a:blip r:embed="rId3"/>
          <a:stretch>
            <a:fillRect/>
          </a:stretch>
        </p:blipFill>
        <p:spPr>
          <a:xfrm>
            <a:off x="755552" y="4267200"/>
            <a:ext cx="7630013" cy="1010143"/>
          </a:xfrm>
          <a:prstGeom prst="rect">
            <a:avLst/>
          </a:prstGeom>
        </p:spPr>
      </p:pic>
      <p:sp>
        <p:nvSpPr>
          <p:cNvPr id="6" name="Down Arrow 5"/>
          <p:cNvSpPr/>
          <p:nvPr/>
        </p:nvSpPr>
        <p:spPr>
          <a:xfrm>
            <a:off x="4303858" y="3505200"/>
            <a:ext cx="533400" cy="457200"/>
          </a:xfrm>
          <a:prstGeom prst="downArrow">
            <a:avLst/>
          </a:prstGeom>
          <a:ln>
            <a:noFill/>
          </a:ln>
          <a:effectLst/>
          <a:scene3d>
            <a:camera prst="orthographicFront">
              <a:rot lat="0" lon="0" rev="0"/>
            </a:camera>
            <a:lightRig rig="chilly" dir="t">
              <a:rot lat="0" lon="0" rev="18480000"/>
            </a:lightRig>
          </a:scene3d>
          <a:sp3d prstMaterial="clear">
            <a:bevelT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9231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04799" y="2784765"/>
            <a:ext cx="7922115" cy="3658726"/>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54</a:t>
            </a:fld>
            <a:endParaRPr lang="en-US" dirty="0"/>
          </a:p>
        </p:txBody>
      </p:sp>
      <p:sp>
        <p:nvSpPr>
          <p:cNvPr id="3" name="Title 2"/>
          <p:cNvSpPr>
            <a:spLocks noGrp="1"/>
          </p:cNvSpPr>
          <p:nvPr>
            <p:ph type="title"/>
          </p:nvPr>
        </p:nvSpPr>
        <p:spPr/>
        <p:txBody>
          <a:bodyPr>
            <a:normAutofit fontScale="90000"/>
          </a:bodyPr>
          <a:lstStyle/>
          <a:p>
            <a:r>
              <a:rPr lang="en-US" dirty="0"/>
              <a:t>Illustrative Set of Enablers for Regulatory </a:t>
            </a:r>
            <a:r>
              <a:rPr lang="en-US" dirty="0" smtClean="0"/>
              <a:t>Compliance </a:t>
            </a:r>
            <a:r>
              <a:rPr lang="en-US" dirty="0"/>
              <a:t>(1/3</a:t>
            </a:r>
            <a:r>
              <a:rPr lang="en-US" dirty="0" smtClean="0"/>
              <a:t>)</a:t>
            </a:r>
            <a:endParaRPr lang="en-US" dirty="0"/>
          </a:p>
        </p:txBody>
      </p:sp>
      <p:pic>
        <p:nvPicPr>
          <p:cNvPr id="4" name="Picture 3"/>
          <p:cNvPicPr>
            <a:picLocks noChangeAspect="1"/>
          </p:cNvPicPr>
          <p:nvPr/>
        </p:nvPicPr>
        <p:blipFill>
          <a:blip r:embed="rId3"/>
          <a:stretch>
            <a:fillRect/>
          </a:stretch>
        </p:blipFill>
        <p:spPr>
          <a:xfrm>
            <a:off x="304800" y="1371600"/>
            <a:ext cx="7922115" cy="1447800"/>
          </a:xfrm>
          <a:prstGeom prst="rect">
            <a:avLst/>
          </a:prstGeom>
        </p:spPr>
      </p:pic>
      <p:sp>
        <p:nvSpPr>
          <p:cNvPr id="8" name="Rounded Rectangle 7"/>
          <p:cNvSpPr/>
          <p:nvPr/>
        </p:nvSpPr>
        <p:spPr>
          <a:xfrm>
            <a:off x="1828800" y="3124200"/>
            <a:ext cx="4191000" cy="2286000"/>
          </a:xfrm>
          <a:prstGeom prst="roundRect">
            <a:avLst>
              <a:gd name="adj" fmla="val 539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rot="16200000">
            <a:off x="6310729" y="4042065"/>
            <a:ext cx="533400" cy="457200"/>
          </a:xfrm>
          <a:prstGeom prst="downArrow">
            <a:avLst/>
          </a:prstGeom>
          <a:ln>
            <a:noFill/>
          </a:ln>
          <a:effectLst/>
          <a:scene3d>
            <a:camera prst="orthographicFront">
              <a:rot lat="0" lon="0" rev="0"/>
            </a:camera>
            <a:lightRig rig="chilly" dir="t">
              <a:rot lat="0" lon="0" rev="18480000"/>
            </a:lightRig>
          </a:scene3d>
          <a:sp3d prstMaterial="clear">
            <a:bevelT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7137828" y="3352799"/>
            <a:ext cx="1283962" cy="1828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53368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8654" y="1600200"/>
            <a:ext cx="7908259" cy="3533774"/>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55</a:t>
            </a:fld>
            <a:endParaRPr lang="en-US" dirty="0"/>
          </a:p>
        </p:txBody>
      </p:sp>
      <p:sp>
        <p:nvSpPr>
          <p:cNvPr id="3" name="Title 2"/>
          <p:cNvSpPr>
            <a:spLocks noGrp="1"/>
          </p:cNvSpPr>
          <p:nvPr>
            <p:ph type="title"/>
          </p:nvPr>
        </p:nvSpPr>
        <p:spPr/>
        <p:txBody>
          <a:bodyPr>
            <a:normAutofit fontScale="90000"/>
          </a:bodyPr>
          <a:lstStyle/>
          <a:p>
            <a:r>
              <a:rPr lang="en-US" dirty="0"/>
              <a:t>Illustrative Set of Enablers for Regulatory Compliance (2/3)</a:t>
            </a:r>
          </a:p>
        </p:txBody>
      </p:sp>
      <p:pic>
        <p:nvPicPr>
          <p:cNvPr id="7" name="Picture 6"/>
          <p:cNvPicPr>
            <a:picLocks noChangeAspect="1"/>
          </p:cNvPicPr>
          <p:nvPr/>
        </p:nvPicPr>
        <p:blipFill>
          <a:blip r:embed="rId3"/>
          <a:stretch>
            <a:fillRect/>
          </a:stretch>
        </p:blipFill>
        <p:spPr>
          <a:xfrm>
            <a:off x="318654" y="1400173"/>
            <a:ext cx="7908259" cy="276227"/>
          </a:xfrm>
          <a:prstGeom prst="rect">
            <a:avLst/>
          </a:prstGeom>
        </p:spPr>
      </p:pic>
    </p:spTree>
    <p:extLst>
      <p:ext uri="{BB962C8B-B14F-4D97-AF65-F5344CB8AC3E}">
        <p14:creationId xmlns:p14="http://schemas.microsoft.com/office/powerpoint/2010/main" val="25743842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8654" y="1600200"/>
            <a:ext cx="7908259" cy="3533774"/>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56</a:t>
            </a:fld>
            <a:endParaRPr lang="en-US" dirty="0"/>
          </a:p>
        </p:txBody>
      </p:sp>
      <p:sp>
        <p:nvSpPr>
          <p:cNvPr id="3" name="Title 2"/>
          <p:cNvSpPr>
            <a:spLocks noGrp="1"/>
          </p:cNvSpPr>
          <p:nvPr>
            <p:ph type="title"/>
          </p:nvPr>
        </p:nvSpPr>
        <p:spPr/>
        <p:txBody>
          <a:bodyPr>
            <a:normAutofit fontScale="90000"/>
          </a:bodyPr>
          <a:lstStyle/>
          <a:p>
            <a:r>
              <a:rPr lang="en-US" dirty="0"/>
              <a:t>Illustrative Set of Enablers for Regulatory Compliance (3/3)</a:t>
            </a:r>
          </a:p>
        </p:txBody>
      </p:sp>
      <p:pic>
        <p:nvPicPr>
          <p:cNvPr id="7" name="Picture 6"/>
          <p:cNvPicPr>
            <a:picLocks noChangeAspect="1"/>
          </p:cNvPicPr>
          <p:nvPr/>
        </p:nvPicPr>
        <p:blipFill>
          <a:blip r:embed="rId3"/>
          <a:stretch>
            <a:fillRect/>
          </a:stretch>
        </p:blipFill>
        <p:spPr>
          <a:xfrm>
            <a:off x="318654" y="1371599"/>
            <a:ext cx="7908259" cy="276227"/>
          </a:xfrm>
          <a:prstGeom prst="rect">
            <a:avLst/>
          </a:prstGeom>
        </p:spPr>
      </p:pic>
    </p:spTree>
    <p:extLst>
      <p:ext uri="{BB962C8B-B14F-4D97-AF65-F5344CB8AC3E}">
        <p14:creationId xmlns:p14="http://schemas.microsoft.com/office/powerpoint/2010/main" val="1358465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fontScale="92500" lnSpcReduction="20000"/>
          </a:bodyPr>
          <a:lstStyle/>
          <a:p>
            <a:pPr marL="0" indent="0">
              <a:buNone/>
            </a:pPr>
            <a:r>
              <a:rPr lang="en-US" i="1" dirty="0" smtClean="0"/>
              <a:t>Enabling Processes </a:t>
            </a:r>
            <a:r>
              <a:rPr lang="en-US" dirty="0" smtClean="0"/>
              <a:t>covers </a:t>
            </a:r>
            <a:r>
              <a:rPr lang="en-US" i="1" dirty="0" smtClean="0"/>
              <a:t>process guidance</a:t>
            </a:r>
            <a:r>
              <a:rPr lang="en-US" dirty="0" smtClean="0"/>
              <a:t> </a:t>
            </a:r>
            <a:r>
              <a:rPr lang="en-US" dirty="0"/>
              <a:t>for the following 5 domains</a:t>
            </a:r>
            <a:r>
              <a:rPr lang="en-US" dirty="0" smtClean="0"/>
              <a:t>:</a:t>
            </a:r>
          </a:p>
          <a:p>
            <a:r>
              <a:rPr lang="en-US" dirty="0"/>
              <a:t>Evaluate, Direct and Monitor (EDM)</a:t>
            </a:r>
          </a:p>
          <a:p>
            <a:r>
              <a:rPr lang="en-US" dirty="0"/>
              <a:t>Align, Plan and </a:t>
            </a:r>
            <a:r>
              <a:rPr lang="en-US" dirty="0" err="1"/>
              <a:t>Organise</a:t>
            </a:r>
            <a:r>
              <a:rPr lang="en-US" dirty="0"/>
              <a:t> (APO)</a:t>
            </a:r>
          </a:p>
          <a:p>
            <a:r>
              <a:rPr lang="en-US" dirty="0"/>
              <a:t>Build, Acquire and Implement (BAI)</a:t>
            </a:r>
          </a:p>
          <a:p>
            <a:r>
              <a:rPr lang="en-US" dirty="0"/>
              <a:t>Deliver, Service and Support (DSS)</a:t>
            </a:r>
          </a:p>
          <a:p>
            <a:r>
              <a:rPr lang="en-US" dirty="0"/>
              <a:t>Monitor, Evaluate and Assess (MEA)</a:t>
            </a:r>
          </a:p>
        </p:txBody>
      </p:sp>
      <p:sp>
        <p:nvSpPr>
          <p:cNvPr id="4" name="Slide Number Placeholder 3"/>
          <p:cNvSpPr>
            <a:spLocks noGrp="1"/>
          </p:cNvSpPr>
          <p:nvPr>
            <p:ph type="sldNum" sz="quarter" idx="10"/>
          </p:nvPr>
        </p:nvSpPr>
        <p:spPr/>
        <p:txBody>
          <a:bodyPr/>
          <a:lstStyle/>
          <a:p>
            <a:fld id="{FB124A42-3BFC-4002-A422-5D3896DD5E41}" type="slidenum">
              <a:rPr lang="en-US" smtClean="0"/>
              <a:pPr/>
              <a:t>57</a:t>
            </a:fld>
            <a:endParaRPr lang="en-US" dirty="0"/>
          </a:p>
        </p:txBody>
      </p:sp>
      <p:sp>
        <p:nvSpPr>
          <p:cNvPr id="5" name="Title 4"/>
          <p:cNvSpPr>
            <a:spLocks noGrp="1"/>
          </p:cNvSpPr>
          <p:nvPr>
            <p:ph type="title"/>
          </p:nvPr>
        </p:nvSpPr>
        <p:spPr/>
        <p:txBody>
          <a:bodyPr>
            <a:noAutofit/>
          </a:bodyPr>
          <a:lstStyle/>
          <a:p>
            <a:r>
              <a:rPr lang="en-US" sz="2800" dirty="0"/>
              <a:t>Finding </a:t>
            </a:r>
            <a:r>
              <a:rPr lang="en-US" sz="2800" i="1" u="sng" dirty="0">
                <a:solidFill>
                  <a:srgbClr val="FF0000"/>
                </a:solidFill>
              </a:rPr>
              <a:t>Key</a:t>
            </a:r>
            <a:r>
              <a:rPr lang="en-US" sz="2800" u="sng" dirty="0">
                <a:solidFill>
                  <a:srgbClr val="FF0000"/>
                </a:solidFill>
              </a:rPr>
              <a:t> </a:t>
            </a:r>
            <a:r>
              <a:rPr lang="en-US" sz="2800" i="1" u="sng" dirty="0" smtClean="0">
                <a:solidFill>
                  <a:srgbClr val="FF0000"/>
                </a:solidFill>
              </a:rPr>
              <a:t>Practices</a:t>
            </a:r>
            <a:r>
              <a:rPr lang="en-US" sz="2800" dirty="0" smtClean="0">
                <a:solidFill>
                  <a:srgbClr val="FF0000"/>
                </a:solidFill>
              </a:rPr>
              <a:t> </a:t>
            </a:r>
            <a:r>
              <a:rPr lang="en-US" sz="2800" dirty="0"/>
              <a:t>for each </a:t>
            </a:r>
            <a:r>
              <a:rPr lang="en-US" sz="2800" i="1" u="sng" dirty="0" smtClean="0">
                <a:solidFill>
                  <a:srgbClr val="FF0000"/>
                </a:solidFill>
              </a:rPr>
              <a:t>Process</a:t>
            </a:r>
            <a:r>
              <a:rPr lang="en-US" sz="2800" dirty="0" smtClean="0"/>
              <a:t> for </a:t>
            </a:r>
            <a:r>
              <a:rPr lang="en-US" sz="2800" dirty="0"/>
              <a:t>each </a:t>
            </a:r>
            <a:r>
              <a:rPr lang="en-US" sz="2800" i="1" u="sng" dirty="0">
                <a:solidFill>
                  <a:srgbClr val="FF0000"/>
                </a:solidFill>
              </a:rPr>
              <a:t>D</a:t>
            </a:r>
            <a:r>
              <a:rPr lang="en-US" sz="2800" i="1" u="sng" dirty="0" smtClean="0">
                <a:solidFill>
                  <a:srgbClr val="FF0000"/>
                </a:solidFill>
              </a:rPr>
              <a:t>omain</a:t>
            </a:r>
            <a:r>
              <a:rPr lang="en-US" sz="2800" dirty="0" smtClean="0"/>
              <a:t> inside COBIT </a:t>
            </a:r>
            <a:r>
              <a:rPr lang="en-US" sz="2800" dirty="0"/>
              <a:t>5 </a:t>
            </a:r>
            <a:r>
              <a:rPr lang="en-US" sz="2800" i="1" dirty="0"/>
              <a:t>Enabling Processes</a:t>
            </a:r>
          </a:p>
        </p:txBody>
      </p:sp>
      <p:pic>
        <p:nvPicPr>
          <p:cNvPr id="6" name="Picture 5"/>
          <p:cNvPicPr>
            <a:picLocks noChangeAspect="1"/>
          </p:cNvPicPr>
          <p:nvPr/>
        </p:nvPicPr>
        <p:blipFill>
          <a:blip r:embed="rId2"/>
          <a:stretch>
            <a:fillRect/>
          </a:stretch>
        </p:blipFill>
        <p:spPr>
          <a:xfrm>
            <a:off x="5537576" y="1447800"/>
            <a:ext cx="2159000" cy="30751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Down Arrow 6"/>
          <p:cNvSpPr/>
          <p:nvPr/>
        </p:nvSpPr>
        <p:spPr>
          <a:xfrm>
            <a:off x="6426576" y="4648200"/>
            <a:ext cx="381000" cy="304800"/>
          </a:xfrm>
          <a:prstGeom prst="downArrow">
            <a:avLst/>
          </a:prstGeom>
          <a:ln>
            <a:noFill/>
          </a:ln>
          <a:effectLst/>
          <a:scene3d>
            <a:camera prst="orthographicFront">
              <a:rot lat="0" lon="0" rev="0"/>
            </a:camera>
            <a:lightRig rig="chilly" dir="t">
              <a:rot lat="0" lon="0" rev="18480000"/>
            </a:lightRig>
          </a:scene3d>
          <a:sp3d prstMaterial="clear">
            <a:bevelT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4978634" y="5078246"/>
            <a:ext cx="3276884" cy="1333616"/>
          </a:xfrm>
          <a:prstGeom prst="rect">
            <a:avLst/>
          </a:prstGeom>
        </p:spPr>
      </p:pic>
    </p:spTree>
    <p:extLst>
      <p:ext uri="{BB962C8B-B14F-4D97-AF65-F5344CB8AC3E}">
        <p14:creationId xmlns:p14="http://schemas.microsoft.com/office/powerpoint/2010/main" val="24187091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58</a:t>
            </a:fld>
            <a:endParaRPr lang="en-US" dirty="0"/>
          </a:p>
        </p:txBody>
      </p:sp>
      <p:sp>
        <p:nvSpPr>
          <p:cNvPr id="18" name="Title 17"/>
          <p:cNvSpPr>
            <a:spLocks noGrp="1"/>
          </p:cNvSpPr>
          <p:nvPr>
            <p:ph type="title"/>
          </p:nvPr>
        </p:nvSpPr>
        <p:spPr/>
        <p:txBody>
          <a:bodyPr/>
          <a:lstStyle/>
          <a:p>
            <a:r>
              <a:rPr lang="en-US" dirty="0" smtClean="0"/>
              <a:t>Navigating Domains to Processes</a:t>
            </a:r>
            <a:endParaRPr lang="en-US" dirty="0"/>
          </a:p>
        </p:txBody>
      </p:sp>
      <p:pic>
        <p:nvPicPr>
          <p:cNvPr id="6" name="Picture 5"/>
          <p:cNvPicPr>
            <a:picLocks noChangeAspect="1"/>
          </p:cNvPicPr>
          <p:nvPr/>
        </p:nvPicPr>
        <p:blipFill>
          <a:blip r:embed="rId2"/>
          <a:stretch>
            <a:fillRect/>
          </a:stretch>
        </p:blipFill>
        <p:spPr>
          <a:xfrm>
            <a:off x="198630" y="1389406"/>
            <a:ext cx="5703287" cy="1175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198630" y="3355052"/>
            <a:ext cx="4808637" cy="24614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ectangle 14"/>
          <p:cNvSpPr/>
          <p:nvPr/>
        </p:nvSpPr>
        <p:spPr>
          <a:xfrm>
            <a:off x="0" y="6139131"/>
            <a:ext cx="2846805" cy="369332"/>
          </a:xfrm>
          <a:prstGeom prst="rect">
            <a:avLst/>
          </a:prstGeom>
        </p:spPr>
        <p:txBody>
          <a:bodyPr wrap="none">
            <a:spAutoFit/>
          </a:bodyPr>
          <a:lstStyle/>
          <a:p>
            <a:r>
              <a:rPr lang="en-US" dirty="0"/>
              <a:t>COBIT5-Enabling-English.pdf</a:t>
            </a:r>
          </a:p>
        </p:txBody>
      </p:sp>
      <p:sp>
        <p:nvSpPr>
          <p:cNvPr id="16" name="Down Arrow 15"/>
          <p:cNvSpPr/>
          <p:nvPr/>
        </p:nvSpPr>
        <p:spPr>
          <a:xfrm>
            <a:off x="701040" y="2803640"/>
            <a:ext cx="381000" cy="304800"/>
          </a:xfrm>
          <a:prstGeom prst="downArrow">
            <a:avLst/>
          </a:prstGeom>
          <a:ln>
            <a:noFill/>
          </a:ln>
          <a:effectLst/>
          <a:scene3d>
            <a:camera prst="orthographicFront">
              <a:rot lat="0" lon="0" rev="0"/>
            </a:camera>
            <a:lightRig rig="chilly" dir="t">
              <a:rot lat="0" lon="0" rev="18480000"/>
            </a:lightRig>
          </a:scene3d>
          <a:sp3d prstMaterial="clear">
            <a:bevelT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Left Arrow 4"/>
          <p:cNvSpPr/>
          <p:nvPr/>
        </p:nvSpPr>
        <p:spPr>
          <a:xfrm>
            <a:off x="5196840" y="2974451"/>
            <a:ext cx="3642360" cy="12321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DOMAIN</a:t>
            </a:r>
          </a:p>
          <a:p>
            <a:pPr algn="ctr"/>
            <a:r>
              <a:rPr lang="en-US" dirty="0"/>
              <a:t>Deliver, Service and Support</a:t>
            </a:r>
          </a:p>
        </p:txBody>
      </p:sp>
      <p:sp>
        <p:nvSpPr>
          <p:cNvPr id="17" name="Left Arrow 16"/>
          <p:cNvSpPr/>
          <p:nvPr/>
        </p:nvSpPr>
        <p:spPr>
          <a:xfrm>
            <a:off x="5207924" y="4767209"/>
            <a:ext cx="3642360" cy="12321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a:t>
            </a:r>
          </a:p>
          <a:p>
            <a:pPr algn="ctr"/>
            <a:r>
              <a:rPr lang="en-US" dirty="0"/>
              <a:t>DSS05 Manage Security Services</a:t>
            </a:r>
          </a:p>
        </p:txBody>
      </p:sp>
    </p:spTree>
    <p:extLst>
      <p:ext uri="{BB962C8B-B14F-4D97-AF65-F5344CB8AC3E}">
        <p14:creationId xmlns:p14="http://schemas.microsoft.com/office/powerpoint/2010/main" val="47188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59</a:t>
            </a:fld>
            <a:endParaRPr lang="en-US" dirty="0"/>
          </a:p>
        </p:txBody>
      </p:sp>
      <p:sp>
        <p:nvSpPr>
          <p:cNvPr id="3" name="Title 2"/>
          <p:cNvSpPr>
            <a:spLocks noGrp="1"/>
          </p:cNvSpPr>
          <p:nvPr>
            <p:ph type="title"/>
          </p:nvPr>
        </p:nvSpPr>
        <p:spPr/>
        <p:txBody>
          <a:bodyPr/>
          <a:lstStyle/>
          <a:p>
            <a:r>
              <a:rPr lang="en-US" dirty="0"/>
              <a:t>Processes and </a:t>
            </a:r>
            <a:r>
              <a:rPr lang="en-US" i="1" dirty="0" smtClean="0"/>
              <a:t>IT</a:t>
            </a:r>
            <a:r>
              <a:rPr lang="en-US" dirty="0" smtClean="0"/>
              <a:t> </a:t>
            </a:r>
            <a:r>
              <a:rPr lang="en-US" dirty="0"/>
              <a:t>Goals</a:t>
            </a:r>
          </a:p>
        </p:txBody>
      </p:sp>
      <p:pic>
        <p:nvPicPr>
          <p:cNvPr id="4" name="Picture 3"/>
          <p:cNvPicPr>
            <a:picLocks noChangeAspect="1"/>
          </p:cNvPicPr>
          <p:nvPr/>
        </p:nvPicPr>
        <p:blipFill>
          <a:blip r:embed="rId2"/>
          <a:stretch>
            <a:fillRect/>
          </a:stretch>
        </p:blipFill>
        <p:spPr>
          <a:xfrm>
            <a:off x="381000" y="1219009"/>
            <a:ext cx="8001000" cy="5260931"/>
          </a:xfrm>
          <a:prstGeom prst="rect">
            <a:avLst/>
          </a:prstGeom>
        </p:spPr>
      </p:pic>
    </p:spTree>
    <p:extLst>
      <p:ext uri="{BB962C8B-B14F-4D97-AF65-F5344CB8AC3E}">
        <p14:creationId xmlns:p14="http://schemas.microsoft.com/office/powerpoint/2010/main" val="762614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 y="-1"/>
            <a:ext cx="9143999" cy="6245423"/>
          </a:xfrm>
          <a:prstGeom prst="rect">
            <a:avLst/>
          </a:prstGeom>
        </p:spPr>
      </p:pic>
      <p:sp>
        <p:nvSpPr>
          <p:cNvPr id="2" name="Rectangle 1"/>
          <p:cNvSpPr/>
          <p:nvPr/>
        </p:nvSpPr>
        <p:spPr>
          <a:xfrm>
            <a:off x="0" y="5940623"/>
            <a:ext cx="9144000" cy="307777"/>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1400"/>
              <a:t>http://www.theregister.co.uk/2016/02/05/malware_museum/</a:t>
            </a:r>
            <a:endParaRPr lang="en-US" sz="1400" dirty="0">
              <a:solidFill>
                <a:schemeClr val="dk1"/>
              </a:solidFill>
            </a:endParaRPr>
          </a:p>
        </p:txBody>
      </p:sp>
      <p:sp>
        <p:nvSpPr>
          <p:cNvPr id="3" name="Rectangle 2"/>
          <p:cNvSpPr/>
          <p:nvPr/>
        </p:nvSpPr>
        <p:spPr>
          <a:xfrm>
            <a:off x="1" y="6248400"/>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smtClean="0">
                <a:solidFill>
                  <a:schemeClr val="dk1"/>
                </a:solidFill>
              </a:rPr>
              <a:t>78 Samples….. Safe Fun…… https</a:t>
            </a:r>
            <a:r>
              <a:rPr lang="en-US" sz="1400" dirty="0">
                <a:solidFill>
                  <a:schemeClr val="dk1"/>
                </a:solidFill>
              </a:rPr>
              <a:t>://archive.org/details/malwaremuseum</a:t>
            </a:r>
          </a:p>
        </p:txBody>
      </p:sp>
      <p:pic>
        <p:nvPicPr>
          <p:cNvPr id="4" name="Picture 3"/>
          <p:cNvPicPr>
            <a:picLocks noChangeAspect="1"/>
          </p:cNvPicPr>
          <p:nvPr/>
        </p:nvPicPr>
        <p:blipFill>
          <a:blip r:embed="rId4"/>
          <a:stretch>
            <a:fillRect/>
          </a:stretch>
        </p:blipFill>
        <p:spPr>
          <a:xfrm>
            <a:off x="228224" y="533400"/>
            <a:ext cx="4343776" cy="3383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5"/>
          <a:stretch>
            <a:fillRect/>
          </a:stretch>
        </p:blipFill>
        <p:spPr>
          <a:xfrm>
            <a:off x="2080071" y="1474545"/>
            <a:ext cx="4366638" cy="3345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6"/>
          <a:stretch>
            <a:fillRect/>
          </a:stretch>
        </p:blipFill>
        <p:spPr>
          <a:xfrm>
            <a:off x="3962400" y="2415690"/>
            <a:ext cx="4359018" cy="3307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7"/>
          <a:stretch>
            <a:fillRect/>
          </a:stretch>
        </p:blipFill>
        <p:spPr>
          <a:xfrm>
            <a:off x="907543" y="5181600"/>
            <a:ext cx="2028825" cy="387321"/>
          </a:xfrm>
          <a:prstGeom prst="rect">
            <a:avLst/>
          </a:prstGeom>
        </p:spPr>
      </p:pic>
    </p:spTree>
    <p:extLst>
      <p:ext uri="{BB962C8B-B14F-4D97-AF65-F5344CB8AC3E}">
        <p14:creationId xmlns:p14="http://schemas.microsoft.com/office/powerpoint/2010/main" val="155261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60</a:t>
            </a:fld>
            <a:endParaRPr lang="en-US" dirty="0"/>
          </a:p>
        </p:txBody>
      </p:sp>
      <p:sp>
        <p:nvSpPr>
          <p:cNvPr id="3" name="Title 2"/>
          <p:cNvSpPr>
            <a:spLocks noGrp="1"/>
          </p:cNvSpPr>
          <p:nvPr>
            <p:ph type="title"/>
          </p:nvPr>
        </p:nvSpPr>
        <p:spPr/>
        <p:txBody>
          <a:bodyPr/>
          <a:lstStyle/>
          <a:p>
            <a:r>
              <a:rPr lang="en-US" dirty="0"/>
              <a:t>Processes and </a:t>
            </a:r>
            <a:r>
              <a:rPr lang="en-US" i="1" dirty="0"/>
              <a:t>Process</a:t>
            </a:r>
            <a:r>
              <a:rPr lang="en-US" dirty="0" smtClean="0"/>
              <a:t> </a:t>
            </a:r>
            <a:r>
              <a:rPr lang="en-US" dirty="0"/>
              <a:t>Goals</a:t>
            </a:r>
          </a:p>
        </p:txBody>
      </p:sp>
      <p:pic>
        <p:nvPicPr>
          <p:cNvPr id="5" name="Picture 4"/>
          <p:cNvPicPr>
            <a:picLocks noChangeAspect="1"/>
          </p:cNvPicPr>
          <p:nvPr/>
        </p:nvPicPr>
        <p:blipFill>
          <a:blip r:embed="rId2"/>
          <a:stretch>
            <a:fillRect/>
          </a:stretch>
        </p:blipFill>
        <p:spPr>
          <a:xfrm>
            <a:off x="381000" y="1295400"/>
            <a:ext cx="8025804" cy="3124200"/>
          </a:xfrm>
          <a:prstGeom prst="rect">
            <a:avLst/>
          </a:prstGeom>
        </p:spPr>
      </p:pic>
    </p:spTree>
    <p:extLst>
      <p:ext uri="{BB962C8B-B14F-4D97-AF65-F5344CB8AC3E}">
        <p14:creationId xmlns:p14="http://schemas.microsoft.com/office/powerpoint/2010/main" val="3951674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42391" b="11674"/>
          <a:stretch/>
        </p:blipFill>
        <p:spPr>
          <a:xfrm>
            <a:off x="304800" y="1559930"/>
            <a:ext cx="4038600" cy="4612270"/>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61</a:t>
            </a:fld>
            <a:endParaRPr lang="en-US" dirty="0"/>
          </a:p>
        </p:txBody>
      </p:sp>
      <p:sp>
        <p:nvSpPr>
          <p:cNvPr id="3" name="Title 2"/>
          <p:cNvSpPr>
            <a:spLocks noGrp="1"/>
          </p:cNvSpPr>
          <p:nvPr>
            <p:ph type="title"/>
          </p:nvPr>
        </p:nvSpPr>
        <p:spPr/>
        <p:txBody>
          <a:bodyPr>
            <a:normAutofit fontScale="90000"/>
          </a:bodyPr>
          <a:lstStyle/>
          <a:p>
            <a:r>
              <a:rPr lang="en-US" i="1" dirty="0"/>
              <a:t>Key Management </a:t>
            </a:r>
            <a:r>
              <a:rPr lang="en-US" i="1" dirty="0" smtClean="0"/>
              <a:t>Practices </a:t>
            </a:r>
            <a:r>
              <a:rPr lang="en-US" dirty="0" smtClean="0"/>
              <a:t>Support </a:t>
            </a:r>
            <a:r>
              <a:rPr lang="en-US" i="1" dirty="0" smtClean="0"/>
              <a:t>Processes</a:t>
            </a:r>
            <a:endParaRPr lang="en-US" i="1" dirty="0"/>
          </a:p>
        </p:txBody>
      </p:sp>
      <p:sp>
        <p:nvSpPr>
          <p:cNvPr id="5" name="Left Arrow 4"/>
          <p:cNvSpPr/>
          <p:nvPr/>
        </p:nvSpPr>
        <p:spPr>
          <a:xfrm>
            <a:off x="4495800" y="3200400"/>
            <a:ext cx="4354484" cy="12321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t>Key Management Practice</a:t>
            </a:r>
            <a:endParaRPr lang="en-US" cap="all" dirty="0" smtClean="0"/>
          </a:p>
          <a:p>
            <a:pPr algn="ctr"/>
            <a:r>
              <a:rPr lang="en-US" dirty="0" smtClean="0"/>
              <a:t>DSS05.01 Protect </a:t>
            </a:r>
            <a:r>
              <a:rPr lang="en-US" dirty="0"/>
              <a:t>against malware.</a:t>
            </a:r>
          </a:p>
        </p:txBody>
      </p:sp>
      <p:sp>
        <p:nvSpPr>
          <p:cNvPr id="6" name="Left Arrow 5"/>
          <p:cNvSpPr/>
          <p:nvPr/>
        </p:nvSpPr>
        <p:spPr>
          <a:xfrm>
            <a:off x="5207924" y="1067563"/>
            <a:ext cx="3642360" cy="12321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a:t>
            </a:r>
          </a:p>
          <a:p>
            <a:pPr algn="ctr"/>
            <a:r>
              <a:rPr lang="en-US" dirty="0"/>
              <a:t>DSS05 Manage Security Services</a:t>
            </a:r>
          </a:p>
        </p:txBody>
      </p:sp>
      <p:sp>
        <p:nvSpPr>
          <p:cNvPr id="8" name="Rounded Rectangle 7"/>
          <p:cNvSpPr/>
          <p:nvPr/>
        </p:nvSpPr>
        <p:spPr>
          <a:xfrm>
            <a:off x="304800" y="1559167"/>
            <a:ext cx="1447800" cy="228600"/>
          </a:xfrm>
          <a:prstGeom prst="roundRect">
            <a:avLst>
              <a:gd name="adj" fmla="val 539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04800" y="3640982"/>
            <a:ext cx="1447800" cy="365753"/>
          </a:xfrm>
          <a:prstGeom prst="roundRect">
            <a:avLst>
              <a:gd name="adj" fmla="val 539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6" idx="1"/>
          </p:cNvCxnSpPr>
          <p:nvPr/>
        </p:nvCxnSpPr>
        <p:spPr>
          <a:xfrm flipH="1" flipV="1">
            <a:off x="1752600" y="1673467"/>
            <a:ext cx="3455324" cy="10192"/>
          </a:xfrm>
          <a:prstGeom prst="straightConnector1">
            <a:avLst/>
          </a:prstGeom>
          <a:ln w="19050">
            <a:solidFill>
              <a:srgbClr val="FF0000"/>
            </a:solidFill>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791541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304799" y="1559166"/>
            <a:ext cx="8418700" cy="3546234"/>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62</a:t>
            </a:fld>
            <a:endParaRPr lang="en-US" dirty="0"/>
          </a:p>
        </p:txBody>
      </p:sp>
      <p:sp>
        <p:nvSpPr>
          <p:cNvPr id="3" name="Title 2"/>
          <p:cNvSpPr>
            <a:spLocks noGrp="1"/>
          </p:cNvSpPr>
          <p:nvPr>
            <p:ph type="title"/>
          </p:nvPr>
        </p:nvSpPr>
        <p:spPr/>
        <p:txBody>
          <a:bodyPr/>
          <a:lstStyle/>
          <a:p>
            <a:r>
              <a:rPr lang="en-US" i="1" dirty="0"/>
              <a:t>Key Management Practice </a:t>
            </a:r>
            <a:r>
              <a:rPr lang="en-US" i="1" dirty="0" smtClean="0"/>
              <a:t>– </a:t>
            </a:r>
            <a:r>
              <a:rPr lang="en-US" dirty="0" smtClean="0"/>
              <a:t>Details</a:t>
            </a:r>
            <a:endParaRPr lang="en-US" i="1" dirty="0"/>
          </a:p>
        </p:txBody>
      </p:sp>
    </p:spTree>
    <p:extLst>
      <p:ext uri="{BB962C8B-B14F-4D97-AF65-F5344CB8AC3E}">
        <p14:creationId xmlns:p14="http://schemas.microsoft.com/office/powerpoint/2010/main" val="30846947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Controls-and-Assurance-Cloud-COBIT-5</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63</a:t>
            </a:fld>
            <a:endParaRPr lang="en-US" dirty="0"/>
          </a:p>
        </p:txBody>
      </p:sp>
    </p:spTree>
    <p:extLst>
      <p:ext uri="{BB962C8B-B14F-4D97-AF65-F5344CB8AC3E}">
        <p14:creationId xmlns:p14="http://schemas.microsoft.com/office/powerpoint/2010/main" val="22197795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550"/>
            <a:ext cx="762000" cy="263525"/>
          </a:xfrm>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D714CD1-42A5-4DE9-800D-DEF27A8F7FAA}" type="slidenum">
              <a:rPr lang="en-US" altLang="en-US" smtClean="0"/>
              <a:pPr/>
              <a:t>64</a:t>
            </a:fld>
            <a:endParaRPr lang="en-US" altLang="en-US"/>
          </a:p>
        </p:txBody>
      </p:sp>
      <p:sp>
        <p:nvSpPr>
          <p:cNvPr id="45058" name="Title 2"/>
          <p:cNvSpPr>
            <a:spLocks noGrp="1"/>
          </p:cNvSpPr>
          <p:nvPr>
            <p:ph type="title"/>
          </p:nvPr>
        </p:nvSpPr>
        <p:spPr/>
        <p:txBody>
          <a:bodyPr/>
          <a:lstStyle/>
          <a:p>
            <a:r>
              <a:rPr lang="en-US" altLang="en-US" dirty="0" smtClean="0"/>
              <a:t>Remember Processes</a:t>
            </a:r>
          </a:p>
        </p:txBody>
      </p:sp>
      <p:sp>
        <p:nvSpPr>
          <p:cNvPr id="4" name="Content Placeholder 3"/>
          <p:cNvSpPr>
            <a:spLocks noGrp="1"/>
          </p:cNvSpPr>
          <p:nvPr>
            <p:ph idx="1"/>
          </p:nvPr>
        </p:nvSpPr>
        <p:spPr/>
        <p:txBody>
          <a:bodyPr/>
          <a:lstStyle/>
          <a:p>
            <a:endParaRPr lang="en-US"/>
          </a:p>
        </p:txBody>
      </p:sp>
      <p:sp>
        <p:nvSpPr>
          <p:cNvPr id="4505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5061" name="Rectangle 6"/>
          <p:cNvSpPr>
            <a:spLocks noChangeArrowheads="1"/>
          </p:cNvSpPr>
          <p:nvPr/>
        </p:nvSpPr>
        <p:spPr bwMode="auto">
          <a:xfrm>
            <a:off x="2232991" y="6588215"/>
            <a:ext cx="4876800" cy="246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dirty="0"/>
              <a:t>Source:  COBIT</a:t>
            </a:r>
            <a:r>
              <a:rPr lang="en-US" altLang="en-US" sz="1000" baseline="30000" dirty="0"/>
              <a:t>®</a:t>
            </a:r>
            <a:r>
              <a:rPr lang="en-US" altLang="en-US" sz="1000" dirty="0"/>
              <a:t> 5, figure 16. © 2012 ISACA</a:t>
            </a:r>
            <a:r>
              <a:rPr lang="en-US" altLang="en-US" sz="1000" baseline="30000" dirty="0"/>
              <a:t>®</a:t>
            </a:r>
            <a:r>
              <a:rPr lang="en-US" altLang="en-US" sz="1000" dirty="0"/>
              <a:t>  All rights reserved.</a:t>
            </a:r>
          </a:p>
        </p:txBody>
      </p:sp>
      <p:pic>
        <p:nvPicPr>
          <p:cNvPr id="5" name="Picture 4"/>
          <p:cNvPicPr>
            <a:picLocks noChangeAspect="1"/>
          </p:cNvPicPr>
          <p:nvPr/>
        </p:nvPicPr>
        <p:blipFill>
          <a:blip r:embed="rId3"/>
          <a:stretch>
            <a:fillRect/>
          </a:stretch>
        </p:blipFill>
        <p:spPr>
          <a:xfrm>
            <a:off x="152400" y="910045"/>
            <a:ext cx="7773074" cy="5723116"/>
          </a:xfrm>
          <a:prstGeom prst="rect">
            <a:avLst/>
          </a:prstGeom>
        </p:spPr>
      </p:pic>
    </p:spTree>
    <p:extLst>
      <p:ext uri="{BB962C8B-B14F-4D97-AF65-F5344CB8AC3E}">
        <p14:creationId xmlns:p14="http://schemas.microsoft.com/office/powerpoint/2010/main" val="5809279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65</a:t>
            </a:fld>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224413" y="575062"/>
            <a:ext cx="8695173" cy="5707875"/>
          </a:xfrm>
          <a:prstGeom prst="rect">
            <a:avLst/>
          </a:prstGeom>
        </p:spPr>
      </p:pic>
    </p:spTree>
    <p:extLst>
      <p:ext uri="{BB962C8B-B14F-4D97-AF65-F5344CB8AC3E}">
        <p14:creationId xmlns:p14="http://schemas.microsoft.com/office/powerpoint/2010/main" val="4848034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66</a:t>
            </a:fld>
            <a:endParaRPr lang="en-US" dirty="0"/>
          </a:p>
        </p:txBody>
      </p:sp>
      <p:sp>
        <p:nvSpPr>
          <p:cNvPr id="4" name="Title 3"/>
          <p:cNvSpPr>
            <a:spLocks noGrp="1"/>
          </p:cNvSpPr>
          <p:nvPr>
            <p:ph type="title"/>
          </p:nvPr>
        </p:nvSpPr>
        <p:spPr/>
        <p:txBody>
          <a:bodyPr>
            <a:normAutofit fontScale="90000"/>
          </a:bodyPr>
          <a:lstStyle/>
          <a:p>
            <a:r>
              <a:rPr lang="en-US" dirty="0"/>
              <a:t>Example: Controls-and-Assurance-Cloud-COBIT-5</a:t>
            </a:r>
          </a:p>
        </p:txBody>
      </p:sp>
      <p:grpSp>
        <p:nvGrpSpPr>
          <p:cNvPr id="7" name="Group 6"/>
          <p:cNvGrpSpPr/>
          <p:nvPr/>
        </p:nvGrpSpPr>
        <p:grpSpPr>
          <a:xfrm>
            <a:off x="0" y="1124426"/>
            <a:ext cx="9144000" cy="5581174"/>
            <a:chOff x="0" y="1124426"/>
            <a:chExt cx="9144000" cy="5581174"/>
          </a:xfrm>
        </p:grpSpPr>
        <p:sp>
          <p:nvSpPr>
            <p:cNvPr id="5" name="Rectangle 4"/>
            <p:cNvSpPr/>
            <p:nvPr/>
          </p:nvSpPr>
          <p:spPr>
            <a:xfrm>
              <a:off x="0" y="1124426"/>
              <a:ext cx="9144000" cy="5581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0" y="1124426"/>
              <a:ext cx="9144000" cy="5581174"/>
            </a:xfrm>
            <a:prstGeom prst="rect">
              <a:avLst/>
            </a:prstGeom>
            <a:effectLst>
              <a:glow rad="50800">
                <a:schemeClr val="tx1"/>
              </a:glow>
              <a:softEdge rad="0"/>
            </a:effectLst>
          </p:spPr>
        </p:pic>
        <p:sp>
          <p:nvSpPr>
            <p:cNvPr id="6" name="Rectangle 5"/>
            <p:cNvSpPr/>
            <p:nvPr/>
          </p:nvSpPr>
          <p:spPr>
            <a:xfrm>
              <a:off x="4038600" y="1317171"/>
              <a:ext cx="1371600" cy="914400"/>
            </a:xfrm>
            <a:prstGeom prst="rect">
              <a:avLst/>
            </a:prstGeom>
            <a:solidFill>
              <a:schemeClr val="tx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Stakeholder Needs</a:t>
              </a:r>
              <a:endParaRPr lang="en-US" dirty="0"/>
            </a:p>
          </p:txBody>
        </p:sp>
      </p:grpSp>
    </p:spTree>
    <p:extLst>
      <p:ext uri="{BB962C8B-B14F-4D97-AF65-F5344CB8AC3E}">
        <p14:creationId xmlns:p14="http://schemas.microsoft.com/office/powerpoint/2010/main" val="11743349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67</a:t>
            </a:fld>
            <a:endParaRPr lang="en-US" dirty="0"/>
          </a:p>
        </p:txBody>
      </p:sp>
      <p:pic>
        <p:nvPicPr>
          <p:cNvPr id="4" name="Picture 3"/>
          <p:cNvPicPr>
            <a:picLocks noChangeAspect="1"/>
          </p:cNvPicPr>
          <p:nvPr/>
        </p:nvPicPr>
        <p:blipFill>
          <a:blip r:embed="rId2"/>
          <a:stretch>
            <a:fillRect/>
          </a:stretch>
        </p:blipFill>
        <p:spPr>
          <a:xfrm>
            <a:off x="194970" y="1143000"/>
            <a:ext cx="8733277" cy="5037257"/>
          </a:xfrm>
          <a:prstGeom prst="rect">
            <a:avLst/>
          </a:prstGeom>
        </p:spPr>
      </p:pic>
    </p:spTree>
    <p:extLst>
      <p:ext uri="{BB962C8B-B14F-4D97-AF65-F5344CB8AC3E}">
        <p14:creationId xmlns:p14="http://schemas.microsoft.com/office/powerpoint/2010/main" val="25768759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68</a:t>
            </a:fld>
            <a:endParaRPr lang="en-US" dirty="0"/>
          </a:p>
        </p:txBody>
      </p:sp>
      <p:pic>
        <p:nvPicPr>
          <p:cNvPr id="4" name="Picture 3"/>
          <p:cNvPicPr>
            <a:picLocks noChangeAspect="1"/>
          </p:cNvPicPr>
          <p:nvPr/>
        </p:nvPicPr>
        <p:blipFill>
          <a:blip r:embed="rId2"/>
          <a:stretch>
            <a:fillRect/>
          </a:stretch>
        </p:blipFill>
        <p:spPr>
          <a:xfrm>
            <a:off x="1081737" y="350253"/>
            <a:ext cx="6980525" cy="6157494"/>
          </a:xfrm>
          <a:prstGeom prst="rect">
            <a:avLst/>
          </a:prstGeom>
        </p:spPr>
      </p:pic>
    </p:spTree>
    <p:extLst>
      <p:ext uri="{BB962C8B-B14F-4D97-AF65-F5344CB8AC3E}">
        <p14:creationId xmlns:p14="http://schemas.microsoft.com/office/powerpoint/2010/main" val="7786799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69</a:t>
            </a:fld>
            <a:endParaRPr lang="en-US" dirty="0"/>
          </a:p>
        </p:txBody>
      </p:sp>
      <p:pic>
        <p:nvPicPr>
          <p:cNvPr id="4" name="Picture 3"/>
          <p:cNvPicPr>
            <a:picLocks noChangeAspect="1"/>
          </p:cNvPicPr>
          <p:nvPr/>
        </p:nvPicPr>
        <p:blipFill>
          <a:blip r:embed="rId2"/>
          <a:stretch>
            <a:fillRect/>
          </a:stretch>
        </p:blipFill>
        <p:spPr>
          <a:xfrm>
            <a:off x="1085548" y="963716"/>
            <a:ext cx="6972904" cy="4930567"/>
          </a:xfrm>
          <a:prstGeom prst="rect">
            <a:avLst/>
          </a:prstGeom>
        </p:spPr>
      </p:pic>
    </p:spTree>
    <p:extLst>
      <p:ext uri="{BB962C8B-B14F-4D97-AF65-F5344CB8AC3E}">
        <p14:creationId xmlns:p14="http://schemas.microsoft.com/office/powerpoint/2010/main" val="17379245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7</a:t>
            </a:fld>
            <a:endParaRPr lang="en-US" dirty="0"/>
          </a:p>
        </p:txBody>
      </p:sp>
    </p:spTree>
    <p:extLst>
      <p:ext uri="{BB962C8B-B14F-4D97-AF65-F5344CB8AC3E}">
        <p14:creationId xmlns:p14="http://schemas.microsoft.com/office/powerpoint/2010/main" val="1184311124"/>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70</a:t>
            </a:fld>
            <a:endParaRPr lang="en-US" dirty="0"/>
          </a:p>
        </p:txBody>
      </p:sp>
      <p:pic>
        <p:nvPicPr>
          <p:cNvPr id="4" name="Picture 3"/>
          <p:cNvPicPr>
            <a:picLocks noChangeAspect="1"/>
          </p:cNvPicPr>
          <p:nvPr/>
        </p:nvPicPr>
        <p:blipFill>
          <a:blip r:embed="rId2"/>
          <a:stretch>
            <a:fillRect/>
          </a:stretch>
        </p:blipFill>
        <p:spPr>
          <a:xfrm>
            <a:off x="1081737" y="453132"/>
            <a:ext cx="6980525" cy="5951736"/>
          </a:xfrm>
          <a:prstGeom prst="rect">
            <a:avLst/>
          </a:prstGeom>
        </p:spPr>
      </p:pic>
    </p:spTree>
    <p:extLst>
      <p:ext uri="{BB962C8B-B14F-4D97-AF65-F5344CB8AC3E}">
        <p14:creationId xmlns:p14="http://schemas.microsoft.com/office/powerpoint/2010/main" val="31739564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71</a:t>
            </a:fld>
            <a:endParaRPr lang="en-US" dirty="0"/>
          </a:p>
        </p:txBody>
      </p:sp>
      <p:pic>
        <p:nvPicPr>
          <p:cNvPr id="4" name="Picture 3"/>
          <p:cNvPicPr>
            <a:picLocks noChangeAspect="1"/>
          </p:cNvPicPr>
          <p:nvPr/>
        </p:nvPicPr>
        <p:blipFill>
          <a:blip r:embed="rId2"/>
          <a:stretch>
            <a:fillRect/>
          </a:stretch>
        </p:blipFill>
        <p:spPr>
          <a:xfrm>
            <a:off x="1089358" y="1668627"/>
            <a:ext cx="6965284" cy="3520745"/>
          </a:xfrm>
          <a:prstGeom prst="rect">
            <a:avLst/>
          </a:prstGeom>
        </p:spPr>
      </p:pic>
    </p:spTree>
    <p:extLst>
      <p:ext uri="{BB962C8B-B14F-4D97-AF65-F5344CB8AC3E}">
        <p14:creationId xmlns:p14="http://schemas.microsoft.com/office/powerpoint/2010/main" val="12226220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72</a:t>
            </a:fld>
            <a:endParaRPr lang="en-US" dirty="0"/>
          </a:p>
        </p:txBody>
      </p:sp>
      <p:pic>
        <p:nvPicPr>
          <p:cNvPr id="4" name="Picture 3"/>
          <p:cNvPicPr>
            <a:picLocks noChangeAspect="1"/>
          </p:cNvPicPr>
          <p:nvPr/>
        </p:nvPicPr>
        <p:blipFill>
          <a:blip r:embed="rId2"/>
          <a:stretch>
            <a:fillRect/>
          </a:stretch>
        </p:blipFill>
        <p:spPr>
          <a:xfrm>
            <a:off x="1096979" y="-114607"/>
            <a:ext cx="6950042" cy="7087214"/>
          </a:xfrm>
          <a:prstGeom prst="rect">
            <a:avLst/>
          </a:prstGeom>
        </p:spPr>
      </p:pic>
    </p:spTree>
    <p:extLst>
      <p:ext uri="{BB962C8B-B14F-4D97-AF65-F5344CB8AC3E}">
        <p14:creationId xmlns:p14="http://schemas.microsoft.com/office/powerpoint/2010/main" val="20126519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73</a:t>
            </a:fld>
            <a:endParaRPr lang="en-US" dirty="0"/>
          </a:p>
        </p:txBody>
      </p:sp>
      <p:pic>
        <p:nvPicPr>
          <p:cNvPr id="4" name="Picture 3"/>
          <p:cNvPicPr>
            <a:picLocks noChangeAspect="1"/>
          </p:cNvPicPr>
          <p:nvPr/>
        </p:nvPicPr>
        <p:blipFill>
          <a:blip r:embed="rId2"/>
          <a:stretch>
            <a:fillRect/>
          </a:stretch>
        </p:blipFill>
        <p:spPr>
          <a:xfrm>
            <a:off x="609600" y="1496704"/>
            <a:ext cx="7357670" cy="3684896"/>
          </a:xfrm>
          <a:prstGeom prst="rect">
            <a:avLst/>
          </a:prstGeom>
        </p:spPr>
      </p:pic>
    </p:spTree>
    <p:extLst>
      <p:ext uri="{BB962C8B-B14F-4D97-AF65-F5344CB8AC3E}">
        <p14:creationId xmlns:p14="http://schemas.microsoft.com/office/powerpoint/2010/main" val="28901504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74</a:t>
            </a:fld>
            <a:endParaRPr lang="en-US" dirty="0"/>
          </a:p>
        </p:txBody>
      </p:sp>
      <p:pic>
        <p:nvPicPr>
          <p:cNvPr id="4" name="Picture 3"/>
          <p:cNvPicPr>
            <a:picLocks noChangeAspect="1"/>
          </p:cNvPicPr>
          <p:nvPr/>
        </p:nvPicPr>
        <p:blipFill>
          <a:blip r:embed="rId2"/>
          <a:stretch>
            <a:fillRect/>
          </a:stretch>
        </p:blipFill>
        <p:spPr>
          <a:xfrm rot="5400000">
            <a:off x="2022893" y="-879894"/>
            <a:ext cx="5105401" cy="9151190"/>
          </a:xfrm>
          <a:prstGeom prst="rect">
            <a:avLst/>
          </a:prstGeom>
        </p:spPr>
      </p:pic>
    </p:spTree>
    <p:extLst>
      <p:ext uri="{BB962C8B-B14F-4D97-AF65-F5344CB8AC3E}">
        <p14:creationId xmlns:p14="http://schemas.microsoft.com/office/powerpoint/2010/main" val="24967900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cloud change? </a:t>
            </a:r>
            <a:endParaRPr lang="en-US" dirty="0"/>
          </a:p>
        </p:txBody>
      </p:sp>
      <p:sp>
        <p:nvSpPr>
          <p:cNvPr id="6" name="Text Placeholder 5"/>
          <p:cNvSpPr>
            <a:spLocks noGrp="1"/>
          </p:cNvSpPr>
          <p:nvPr>
            <p:ph type="body" idx="1"/>
          </p:nvPr>
        </p:nvSpPr>
        <p:spPr/>
        <p:txBody>
          <a:bodyPr/>
          <a:lstStyle/>
          <a:p>
            <a:r>
              <a:rPr lang="en-US" dirty="0"/>
              <a:t>Thoughts? Discussion?</a:t>
            </a:r>
          </a:p>
        </p:txBody>
      </p:sp>
      <p:sp>
        <p:nvSpPr>
          <p:cNvPr id="4" name="Slide Number Placeholder 3"/>
          <p:cNvSpPr>
            <a:spLocks noGrp="1"/>
          </p:cNvSpPr>
          <p:nvPr>
            <p:ph type="sldNum" sz="quarter" idx="4"/>
          </p:nvPr>
        </p:nvSpPr>
        <p:spPr/>
        <p:txBody>
          <a:bodyPr/>
          <a:lstStyle/>
          <a:p>
            <a:fld id="{FB124A42-3BFC-4002-A422-5D3896DD5E41}" type="slidenum">
              <a:rPr lang="en-US" smtClean="0"/>
              <a:pPr/>
              <a:t>75</a:t>
            </a:fld>
            <a:endParaRPr lang="en-US" dirty="0"/>
          </a:p>
        </p:txBody>
      </p:sp>
    </p:spTree>
    <p:extLst>
      <p:ext uri="{BB962C8B-B14F-4D97-AF65-F5344CB8AC3E}">
        <p14:creationId xmlns:p14="http://schemas.microsoft.com/office/powerpoint/2010/main" val="15477742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76</a:t>
            </a:fld>
            <a:endParaRPr lang="en-US" dirty="0"/>
          </a:p>
        </p:txBody>
      </p:sp>
      <p:sp>
        <p:nvSpPr>
          <p:cNvPr id="3" name="Title 2"/>
          <p:cNvSpPr>
            <a:spLocks noGrp="1"/>
          </p:cNvSpPr>
          <p:nvPr>
            <p:ph type="title"/>
          </p:nvPr>
        </p:nvSpPr>
        <p:spPr/>
        <p:txBody>
          <a:bodyPr/>
          <a:lstStyle/>
          <a:p>
            <a:r>
              <a:rPr lang="en-US" dirty="0"/>
              <a:t>Security Program Development</a:t>
            </a:r>
          </a:p>
        </p:txBody>
      </p:sp>
      <p:sp>
        <p:nvSpPr>
          <p:cNvPr id="4" name="Content Placeholder 3"/>
          <p:cNvSpPr>
            <a:spLocks noGrp="1"/>
          </p:cNvSpPr>
          <p:nvPr>
            <p:ph idx="1"/>
          </p:nvPr>
        </p:nvSpPr>
        <p:spPr/>
        <p:txBody>
          <a:bodyPr>
            <a:normAutofit/>
          </a:bodyPr>
          <a:lstStyle/>
          <a:p>
            <a:r>
              <a:rPr lang="en-US" sz="2400" dirty="0"/>
              <a:t>No organization is going to put all the previously listed items (ISO/ IEC 27000, COSO, Zachman, SABSA, </a:t>
            </a:r>
            <a:r>
              <a:rPr lang="en-US" sz="2400" dirty="0" err="1"/>
              <a:t>CobiT</a:t>
            </a:r>
            <a:r>
              <a:rPr lang="en-US" sz="2400" dirty="0"/>
              <a:t>, NIST 800-53, ITIL, Six Sigma, CMMI) in place. </a:t>
            </a:r>
            <a:endParaRPr lang="en-US" sz="2400" dirty="0" smtClean="0"/>
          </a:p>
          <a:p>
            <a:r>
              <a:rPr lang="en-US" sz="2400" dirty="0" smtClean="0"/>
              <a:t>But </a:t>
            </a:r>
            <a:r>
              <a:rPr lang="en-US" sz="2400" dirty="0"/>
              <a:t>it is a good toolbox of things you can pull from, and you will find some fit the organization you work in better than others. </a:t>
            </a:r>
            <a:endParaRPr lang="en-US" sz="2400" dirty="0" smtClean="0"/>
          </a:p>
          <a:p>
            <a:r>
              <a:rPr lang="en-US" sz="2400" dirty="0" smtClean="0"/>
              <a:t>You </a:t>
            </a:r>
            <a:r>
              <a:rPr lang="en-US" sz="2400" dirty="0"/>
              <a:t>will also find that as your organization’s security program matures, you will see more clearly where these various standards, frameworks, and management components come into play.</a:t>
            </a:r>
          </a:p>
        </p:txBody>
      </p:sp>
    </p:spTree>
    <p:extLst>
      <p:ext uri="{BB962C8B-B14F-4D97-AF65-F5344CB8AC3E}">
        <p14:creationId xmlns:p14="http://schemas.microsoft.com/office/powerpoint/2010/main" val="5063329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77</a:t>
            </a:fld>
            <a:endParaRPr lang="en-US" dirty="0"/>
          </a:p>
        </p:txBody>
      </p:sp>
      <p:sp>
        <p:nvSpPr>
          <p:cNvPr id="5" name="Title 4"/>
          <p:cNvSpPr>
            <a:spLocks noGrp="1"/>
          </p:cNvSpPr>
          <p:nvPr>
            <p:ph type="title"/>
          </p:nvPr>
        </p:nvSpPr>
        <p:spPr/>
        <p:txBody>
          <a:bodyPr/>
          <a:lstStyle/>
          <a:p>
            <a:r>
              <a:rPr lang="en-US" smtClean="0"/>
              <a:t>Key Terms Review (1/2)</a:t>
            </a:r>
            <a:endParaRPr lang="en-US" dirty="0"/>
          </a:p>
        </p:txBody>
      </p:sp>
      <p:sp>
        <p:nvSpPr>
          <p:cNvPr id="6" name="Content Placeholder 5"/>
          <p:cNvSpPr>
            <a:spLocks noGrp="1"/>
          </p:cNvSpPr>
          <p:nvPr>
            <p:ph idx="1"/>
          </p:nvPr>
        </p:nvSpPr>
        <p:spPr/>
        <p:txBody>
          <a:bodyPr>
            <a:noAutofit/>
          </a:bodyPr>
          <a:lstStyle/>
          <a:p>
            <a:r>
              <a:rPr lang="en-US" sz="2000" b="1" dirty="0" smtClean="0"/>
              <a:t>Security through obscurity </a:t>
            </a:r>
            <a:r>
              <a:rPr lang="en-US" sz="2000" dirty="0" smtClean="0"/>
              <a:t>-- Relying upon the secrecy or complexity of an item as its security, instead of practicing solid security practices.</a:t>
            </a:r>
          </a:p>
          <a:p>
            <a:r>
              <a:rPr lang="en-US" sz="2000" b="1" dirty="0" smtClean="0"/>
              <a:t>ISO/ IEC 27000 series </a:t>
            </a:r>
            <a:r>
              <a:rPr lang="en-US" sz="2000" dirty="0" smtClean="0"/>
              <a:t>-- Industry-recognized best practices for the development and management of an information security management system.</a:t>
            </a:r>
          </a:p>
          <a:p>
            <a:r>
              <a:rPr lang="en-US" sz="2000" b="1" dirty="0" smtClean="0"/>
              <a:t>Zachman framework </a:t>
            </a:r>
            <a:r>
              <a:rPr lang="en-US" sz="2000" dirty="0" smtClean="0"/>
              <a:t>-- Enterprise architecture framework used to define and understand a business environment developed by John Zachman.</a:t>
            </a:r>
          </a:p>
          <a:p>
            <a:r>
              <a:rPr lang="en-US" sz="2000" b="1" dirty="0" smtClean="0"/>
              <a:t>TOGAF</a:t>
            </a:r>
            <a:r>
              <a:rPr lang="en-US" sz="2000" dirty="0" smtClean="0"/>
              <a:t> -- Enterprise architecture framework used to define and understand a business environment developed by The Open Group.</a:t>
            </a:r>
          </a:p>
          <a:p>
            <a:r>
              <a:rPr lang="en-US" sz="2000" b="1" dirty="0" smtClean="0"/>
              <a:t>SABSA framework </a:t>
            </a:r>
            <a:r>
              <a:rPr lang="en-US" sz="2000" dirty="0" smtClean="0"/>
              <a:t>-- Risk-driven enterprise security architecture that maps to business initiatives, similar to the Zachman framework.</a:t>
            </a:r>
          </a:p>
          <a:p>
            <a:r>
              <a:rPr lang="en-US" sz="2000" b="1" dirty="0" err="1" smtClean="0"/>
              <a:t>DoDAF</a:t>
            </a:r>
            <a:r>
              <a:rPr lang="en-US" sz="2000" dirty="0" smtClean="0"/>
              <a:t> -- U.S. Department of Defense architecture framework that ensures interoperability of systems to meet military mission goals.</a:t>
            </a:r>
          </a:p>
          <a:p>
            <a:r>
              <a:rPr lang="en-US" sz="2000" b="1" dirty="0" smtClean="0"/>
              <a:t>MODAF</a:t>
            </a:r>
            <a:r>
              <a:rPr lang="en-US" sz="2000" dirty="0" smtClean="0"/>
              <a:t> -- Architecture framework used mainly in military support missions developed by the British Ministry of </a:t>
            </a:r>
            <a:r>
              <a:rPr lang="en-US" sz="2000" dirty="0" err="1" smtClean="0"/>
              <a:t>Defence</a:t>
            </a:r>
            <a:r>
              <a:rPr lang="en-US" sz="2000" dirty="0" smtClean="0"/>
              <a:t>.</a:t>
            </a:r>
            <a:endParaRPr lang="en-US" sz="2000" dirty="0"/>
          </a:p>
        </p:txBody>
      </p:sp>
    </p:spTree>
    <p:extLst>
      <p:ext uri="{BB962C8B-B14F-4D97-AF65-F5344CB8AC3E}">
        <p14:creationId xmlns:p14="http://schemas.microsoft.com/office/powerpoint/2010/main" val="4627927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78</a:t>
            </a:fld>
            <a:endParaRPr lang="en-US" dirty="0"/>
          </a:p>
        </p:txBody>
      </p:sp>
      <p:sp>
        <p:nvSpPr>
          <p:cNvPr id="5" name="Title 4"/>
          <p:cNvSpPr>
            <a:spLocks noGrp="1"/>
          </p:cNvSpPr>
          <p:nvPr>
            <p:ph type="title"/>
          </p:nvPr>
        </p:nvSpPr>
        <p:spPr/>
        <p:txBody>
          <a:bodyPr/>
          <a:lstStyle/>
          <a:p>
            <a:r>
              <a:rPr lang="en-US" smtClean="0"/>
              <a:t>Key Terms Review (2/2)</a:t>
            </a:r>
            <a:endParaRPr lang="en-US" dirty="0"/>
          </a:p>
        </p:txBody>
      </p:sp>
      <p:sp>
        <p:nvSpPr>
          <p:cNvPr id="6" name="Content Placeholder 5"/>
          <p:cNvSpPr>
            <a:spLocks noGrp="1"/>
          </p:cNvSpPr>
          <p:nvPr>
            <p:ph idx="1"/>
          </p:nvPr>
        </p:nvSpPr>
        <p:spPr/>
        <p:txBody>
          <a:bodyPr>
            <a:noAutofit/>
          </a:bodyPr>
          <a:lstStyle/>
          <a:p>
            <a:r>
              <a:rPr lang="en-US" sz="2000" b="1" dirty="0" err="1" smtClean="0"/>
              <a:t>CobiT</a:t>
            </a:r>
            <a:r>
              <a:rPr lang="en-US" sz="2000" dirty="0" smtClean="0"/>
              <a:t> </a:t>
            </a:r>
            <a:r>
              <a:rPr lang="en-US" sz="2000" dirty="0"/>
              <a:t>-- Set of control objectives used as a framework for IT governance developed by Information Systems Audit and Control Association (ISACA) and the IT Governance Institute (ITGI).</a:t>
            </a:r>
          </a:p>
          <a:p>
            <a:r>
              <a:rPr lang="en-US" sz="2000" b="1" dirty="0"/>
              <a:t>SP 800-53 </a:t>
            </a:r>
            <a:r>
              <a:rPr lang="en-US" sz="2000" dirty="0"/>
              <a:t>-- Set of controls that are used to secure U.S. federal systems developed by NIST.</a:t>
            </a:r>
          </a:p>
          <a:p>
            <a:r>
              <a:rPr lang="en-US" sz="2000" b="1" dirty="0"/>
              <a:t>COSO</a:t>
            </a:r>
            <a:r>
              <a:rPr lang="en-US" sz="2000" dirty="0"/>
              <a:t> -- Internal control model used for corporate governance to help prevent fraud developed by the Committee of Sponsoring Organizations (COSO) of the </a:t>
            </a:r>
            <a:r>
              <a:rPr lang="en-US" sz="2000" dirty="0" err="1"/>
              <a:t>Treadway</a:t>
            </a:r>
            <a:r>
              <a:rPr lang="en-US" sz="2000" dirty="0"/>
              <a:t> Commission.</a:t>
            </a:r>
          </a:p>
          <a:p>
            <a:r>
              <a:rPr lang="en-US" sz="2000" b="1" dirty="0"/>
              <a:t>ITIL</a:t>
            </a:r>
            <a:r>
              <a:rPr lang="en-US" sz="2000" dirty="0"/>
              <a:t> -- Best practices for information technology services management processes developed by the United Kingdom’s Office of Government Commerce.</a:t>
            </a:r>
          </a:p>
          <a:p>
            <a:r>
              <a:rPr lang="en-US" sz="2000" b="1" dirty="0"/>
              <a:t>Six Sigma </a:t>
            </a:r>
            <a:r>
              <a:rPr lang="en-US" sz="2000" dirty="0"/>
              <a:t>-- Business management strategy developed by Motorola with the goal of improving business processes.</a:t>
            </a:r>
          </a:p>
          <a:p>
            <a:r>
              <a:rPr lang="en-US" sz="2000" b="1" dirty="0"/>
              <a:t>Capability Maturity Model Integration (CMMI)</a:t>
            </a:r>
            <a:r>
              <a:rPr lang="en-US" sz="2000" dirty="0"/>
              <a:t> -- Process improvement model developed by Carnegie Mellon.</a:t>
            </a:r>
          </a:p>
          <a:p>
            <a:endParaRPr lang="en-US" sz="2000" dirty="0"/>
          </a:p>
        </p:txBody>
      </p:sp>
    </p:spTree>
    <p:extLst>
      <p:ext uri="{BB962C8B-B14F-4D97-AF65-F5344CB8AC3E}">
        <p14:creationId xmlns:p14="http://schemas.microsoft.com/office/powerpoint/2010/main" val="41126294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ctrTitle"/>
          </p:nvPr>
        </p:nvSpPr>
        <p:spPr/>
        <p:txBody>
          <a:bodyPr/>
          <a:lstStyle/>
          <a:p>
            <a:r>
              <a:rPr lang="en-US" dirty="0" smtClean="0"/>
              <a:t>Security Management</a:t>
            </a:r>
          </a:p>
        </p:txBody>
      </p:sp>
    </p:spTree>
    <p:extLst>
      <p:ext uri="{BB962C8B-B14F-4D97-AF65-F5344CB8AC3E}">
        <p14:creationId xmlns:p14="http://schemas.microsoft.com/office/powerpoint/2010/main" val="3314587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34" y="0"/>
            <a:ext cx="9086142" cy="2215991"/>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13800" b="1" dirty="0" smtClean="0">
                <a:ln w="6600">
                  <a:solidFill>
                    <a:schemeClr val="accent2"/>
                  </a:solidFill>
                  <a:prstDash val="solid"/>
                </a:ln>
                <a:solidFill>
                  <a:srgbClr val="FFFFFF"/>
                </a:solidFill>
                <a:effectLst>
                  <a:glow rad="139700">
                    <a:schemeClr val="accent6">
                      <a:satMod val="175000"/>
                      <a:alpha val="40000"/>
                    </a:schemeClr>
                  </a:glow>
                  <a:outerShdw dist="38100" dir="2700000" algn="tl" rotWithShape="0">
                    <a:schemeClr val="accent2"/>
                  </a:outerShdw>
                  <a:reflection blurRad="6350" stA="55000" endA="300" endPos="45500" dir="5400000" sy="-100000" algn="bl" rotWithShape="0"/>
                </a:effectLst>
              </a:rPr>
              <a:t>POP QUIZ!!!</a:t>
            </a:r>
            <a:endParaRPr lang="en-US" sz="13800" b="1" dirty="0">
              <a:ln w="6600">
                <a:solidFill>
                  <a:schemeClr val="accent2"/>
                </a:solidFill>
                <a:prstDash val="solid"/>
              </a:ln>
              <a:solidFill>
                <a:srgbClr val="FFFFFF"/>
              </a:solidFill>
              <a:effectLst>
                <a:glow rad="139700">
                  <a:schemeClr val="accent6">
                    <a:satMod val="175000"/>
                    <a:alpha val="40000"/>
                  </a:schemeClr>
                </a:glow>
                <a:outerShdw dist="38100" dir="2700000" algn="tl" rotWithShape="0">
                  <a:schemeClr val="accent2"/>
                </a:outerShdw>
                <a:reflection blurRad="6350" stA="55000" endA="300" endPos="45500" dir="5400000" sy="-100000" algn="bl" rotWithShape="0"/>
              </a:effectLst>
            </a:endParaRPr>
          </a:p>
        </p:txBody>
      </p:sp>
      <p:sp>
        <p:nvSpPr>
          <p:cNvPr id="5" name="Rectangle 4"/>
          <p:cNvSpPr/>
          <p:nvPr/>
        </p:nvSpPr>
        <p:spPr>
          <a:xfrm>
            <a:off x="2555812" y="3845004"/>
            <a:ext cx="4032386" cy="1107996"/>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6600" b="1" dirty="0" smtClean="0">
                <a:ln w="6600">
                  <a:solidFill>
                    <a:schemeClr val="accent2"/>
                  </a:solidFill>
                  <a:prstDash val="solid"/>
                </a:ln>
                <a:solidFill>
                  <a:srgbClr val="FFFFFF"/>
                </a:solidFill>
                <a:effectLst>
                  <a:glow rad="139700">
                    <a:schemeClr val="accent6">
                      <a:satMod val="175000"/>
                      <a:alpha val="40000"/>
                    </a:schemeClr>
                  </a:glow>
                  <a:outerShdw dist="38100" dir="2700000" algn="tl" rotWithShape="0">
                    <a:schemeClr val="accent2"/>
                  </a:outerShdw>
                  <a:reflection blurRad="6350" stA="55000" endA="300" endPos="45500" dir="5400000" sy="-100000" algn="bl" rotWithShape="0"/>
                </a:effectLst>
              </a:rPr>
              <a:t>CHEATING!</a:t>
            </a:r>
            <a:endParaRPr lang="en-US" sz="6600" b="1" dirty="0">
              <a:ln w="6600">
                <a:solidFill>
                  <a:schemeClr val="accent2"/>
                </a:solidFill>
                <a:prstDash val="solid"/>
              </a:ln>
              <a:solidFill>
                <a:srgbClr val="FFFFFF"/>
              </a:solidFill>
              <a:effectLst>
                <a:glow rad="139700">
                  <a:schemeClr val="accent6">
                    <a:satMod val="175000"/>
                    <a:alpha val="40000"/>
                  </a:schemeClr>
                </a:glow>
                <a:outerShdw dist="38100" dir="2700000" algn="tl" rotWithShape="0">
                  <a:schemeClr val="accent2"/>
                </a:outerShdw>
                <a:reflection blurRad="6350" stA="55000" endA="300" endPos="45500" dir="5400000" sy="-100000" algn="bl" rotWithShape="0"/>
              </a:effectLst>
            </a:endParaRPr>
          </a:p>
        </p:txBody>
      </p:sp>
      <p:sp>
        <p:nvSpPr>
          <p:cNvPr id="6" name="&quot;No&quot; Symbol 5"/>
          <p:cNvSpPr/>
          <p:nvPr/>
        </p:nvSpPr>
        <p:spPr>
          <a:xfrm flipV="1">
            <a:off x="2209801" y="2667000"/>
            <a:ext cx="4724400" cy="3505200"/>
          </a:xfrm>
          <a:prstGeom prst="noSmoking">
            <a:avLst>
              <a:gd name="adj" fmla="val 4168"/>
            </a:avLst>
          </a:prstGeom>
          <a:noFill/>
          <a:ln w="57150" cmpd="tri">
            <a:solidFill>
              <a:srgbClr val="FF0000"/>
            </a:solidFill>
          </a:ln>
          <a:effectLst>
            <a:glow rad="139700">
              <a:schemeClr val="accent6">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920753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Security Management</a:t>
            </a:r>
          </a:p>
        </p:txBody>
      </p:sp>
      <p:sp>
        <p:nvSpPr>
          <p:cNvPr id="24579" name="Rectangle 3"/>
          <p:cNvSpPr>
            <a:spLocks noGrp="1" noChangeArrowheads="1"/>
          </p:cNvSpPr>
          <p:nvPr>
            <p:ph idx="1"/>
          </p:nvPr>
        </p:nvSpPr>
        <p:spPr/>
        <p:txBody>
          <a:bodyPr/>
          <a:lstStyle/>
          <a:p>
            <a:r>
              <a:rPr lang="en-US" dirty="0" smtClean="0"/>
              <a:t>Security Management is the creation, implementation and maintenance of an organizations security program. </a:t>
            </a:r>
          </a:p>
          <a:p>
            <a:endParaRPr lang="en-US" dirty="0" smtClean="0"/>
          </a:p>
        </p:txBody>
      </p:sp>
    </p:spTree>
    <p:extLst>
      <p:ext uri="{BB962C8B-B14F-4D97-AF65-F5344CB8AC3E}">
        <p14:creationId xmlns:p14="http://schemas.microsoft.com/office/powerpoint/2010/main" val="31491683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 Security Program</a:t>
            </a:r>
          </a:p>
        </p:txBody>
      </p:sp>
      <p:sp>
        <p:nvSpPr>
          <p:cNvPr id="13315" name="Rectangle 3"/>
          <p:cNvSpPr>
            <a:spLocks noGrp="1" noChangeArrowheads="1"/>
          </p:cNvSpPr>
          <p:nvPr>
            <p:ph idx="1"/>
          </p:nvPr>
        </p:nvSpPr>
        <p:spPr/>
        <p:txBody>
          <a:bodyPr>
            <a:normAutofit/>
          </a:bodyPr>
          <a:lstStyle/>
          <a:p>
            <a:pPr>
              <a:defRPr/>
            </a:pPr>
            <a:r>
              <a:rPr lang="en-US" dirty="0" smtClean="0"/>
              <a:t>A Security Program… the methods a company uses to  protect the companies assets</a:t>
            </a:r>
          </a:p>
          <a:p>
            <a:pPr>
              <a:defRPr/>
            </a:pPr>
            <a:r>
              <a:rPr lang="en-US" dirty="0" smtClean="0"/>
              <a:t>Any good security program should be “top down” with an ultimate goal. This approach management creates the vision and lays out the framework. It does not make sense just to run about locking down machines without a vision. Though this is often how things are actually done.</a:t>
            </a:r>
          </a:p>
          <a:p>
            <a:pPr>
              <a:defRPr/>
            </a:pPr>
            <a:r>
              <a:rPr lang="en-US" dirty="0" smtClean="0"/>
              <a:t>A security program requires balanced application of Technical and non-technical methods!</a:t>
            </a:r>
          </a:p>
        </p:txBody>
      </p:sp>
    </p:spTree>
    <p:extLst>
      <p:ext uri="{BB962C8B-B14F-4D97-AF65-F5344CB8AC3E}">
        <p14:creationId xmlns:p14="http://schemas.microsoft.com/office/powerpoint/2010/main" val="372919172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smtClean="0"/>
              <a:t>Security </a:t>
            </a:r>
            <a:r>
              <a:rPr lang="en-US" dirty="0" smtClean="0"/>
              <a:t>Program Has… </a:t>
            </a:r>
            <a:endParaRPr lang="en-US" dirty="0" smtClean="0"/>
          </a:p>
        </p:txBody>
      </p:sp>
      <p:sp>
        <p:nvSpPr>
          <p:cNvPr id="27651" name="Rectangle 3"/>
          <p:cNvSpPr>
            <a:spLocks noGrp="1" noChangeArrowheads="1"/>
          </p:cNvSpPr>
          <p:nvPr>
            <p:ph idx="1"/>
          </p:nvPr>
        </p:nvSpPr>
        <p:spPr/>
        <p:txBody>
          <a:bodyPr/>
          <a:lstStyle/>
          <a:p>
            <a:pPr>
              <a:buNone/>
            </a:pPr>
            <a:r>
              <a:rPr lang="en-US" dirty="0" smtClean="0"/>
              <a:t>It includes and we will discuss</a:t>
            </a:r>
          </a:p>
          <a:p>
            <a:r>
              <a:rPr lang="en-US" dirty="0" smtClean="0"/>
              <a:t>Risk Management</a:t>
            </a:r>
          </a:p>
          <a:p>
            <a:r>
              <a:rPr lang="en-US" dirty="0" smtClean="0"/>
              <a:t>Policies</a:t>
            </a:r>
            <a:r>
              <a:rPr lang="en-US" dirty="0" smtClean="0"/>
              <a:t>, Procedures, Standards, Guidelines, Baselines</a:t>
            </a:r>
          </a:p>
          <a:p>
            <a:r>
              <a:rPr lang="en-US" dirty="0" smtClean="0"/>
              <a:t>Information Classification</a:t>
            </a:r>
          </a:p>
          <a:p>
            <a:r>
              <a:rPr lang="en-US" dirty="0" smtClean="0"/>
              <a:t>Security Education</a:t>
            </a:r>
          </a:p>
          <a:p>
            <a:r>
              <a:rPr lang="en-US" dirty="0" smtClean="0"/>
              <a:t>Security Organization (Positions/Responsibilities)</a:t>
            </a:r>
          </a:p>
        </p:txBody>
      </p:sp>
    </p:spTree>
    <p:extLst>
      <p:ext uri="{BB962C8B-B14F-4D97-AF65-F5344CB8AC3E}">
        <p14:creationId xmlns:p14="http://schemas.microsoft.com/office/powerpoint/2010/main" val="20379823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smtClean="0"/>
              <a:t>3 Security </a:t>
            </a:r>
            <a:r>
              <a:rPr lang="en-US" dirty="0" smtClean="0"/>
              <a:t>Program Goals</a:t>
            </a:r>
          </a:p>
        </p:txBody>
      </p:sp>
      <p:sp>
        <p:nvSpPr>
          <p:cNvPr id="16387" name="Rectangle 3"/>
          <p:cNvSpPr>
            <a:spLocks noGrp="1" noChangeArrowheads="1"/>
          </p:cNvSpPr>
          <p:nvPr>
            <p:ph idx="1"/>
          </p:nvPr>
        </p:nvSpPr>
        <p:spPr/>
        <p:txBody>
          <a:bodyPr>
            <a:normAutofit fontScale="92500" lnSpcReduction="20000"/>
          </a:bodyPr>
          <a:lstStyle/>
          <a:p>
            <a:pPr>
              <a:defRPr/>
            </a:pPr>
            <a:r>
              <a:rPr lang="en-US" dirty="0" smtClean="0"/>
              <a:t>All security programs will have goals.. There are 3 main types of goals that you should be aware of</a:t>
            </a:r>
          </a:p>
          <a:p>
            <a:pPr marL="514350" indent="-514350">
              <a:buFont typeface="+mj-lt"/>
              <a:buAutoNum type="arabicPeriod"/>
              <a:defRPr/>
            </a:pPr>
            <a:r>
              <a:rPr lang="en-US" b="1" dirty="0"/>
              <a:t>Strategic Goals </a:t>
            </a:r>
            <a:r>
              <a:rPr lang="en-US" dirty="0"/>
              <a:t>– long term objectives. </a:t>
            </a:r>
          </a:p>
          <a:p>
            <a:pPr lvl="1">
              <a:defRPr/>
            </a:pPr>
            <a:r>
              <a:rPr lang="en-US" dirty="0"/>
              <a:t>Example: Have all workstations in a domain with centralized security management, auditing, encrypted data access and PKI. </a:t>
            </a:r>
          </a:p>
          <a:p>
            <a:pPr marL="514350" indent="-514350">
              <a:buFont typeface="+mj-lt"/>
              <a:buAutoNum type="arabicPeriod"/>
              <a:defRPr/>
            </a:pPr>
            <a:r>
              <a:rPr lang="en-US" b="1" dirty="0"/>
              <a:t>Tactical </a:t>
            </a:r>
            <a:r>
              <a:rPr lang="en-US" b="1" dirty="0" smtClean="0"/>
              <a:t>Goals</a:t>
            </a:r>
            <a:r>
              <a:rPr lang="en-US" dirty="0" smtClean="0"/>
              <a:t> </a:t>
            </a:r>
            <a:r>
              <a:rPr lang="en-US" dirty="0"/>
              <a:t>– mid term goals that help to achieve a final goal.</a:t>
            </a:r>
          </a:p>
          <a:p>
            <a:pPr lvl="1">
              <a:defRPr/>
            </a:pPr>
            <a:r>
              <a:rPr lang="en-US" dirty="0"/>
              <a:t>Example: create managed domain and move all workstations into the domain</a:t>
            </a:r>
          </a:p>
          <a:p>
            <a:pPr marL="514350" indent="-514350">
              <a:buFont typeface="+mj-lt"/>
              <a:buAutoNum type="arabicPeriod"/>
              <a:defRPr/>
            </a:pPr>
            <a:r>
              <a:rPr lang="en-US" b="1" dirty="0" smtClean="0"/>
              <a:t>Operational </a:t>
            </a:r>
            <a:r>
              <a:rPr lang="en-US" b="1" dirty="0" smtClean="0"/>
              <a:t>Goals</a:t>
            </a:r>
            <a:r>
              <a:rPr lang="en-US" dirty="0" smtClean="0"/>
              <a:t> </a:t>
            </a:r>
            <a:r>
              <a:rPr lang="en-US" dirty="0" smtClean="0"/>
              <a:t>– These are DAILY goals, very short term goals. </a:t>
            </a:r>
          </a:p>
          <a:p>
            <a:pPr lvl="1">
              <a:defRPr/>
            </a:pPr>
            <a:r>
              <a:rPr lang="en-US" dirty="0" smtClean="0"/>
              <a:t>Example: installs security patch released today.</a:t>
            </a:r>
          </a:p>
        </p:txBody>
      </p:sp>
    </p:spTree>
    <p:extLst>
      <p:ext uri="{BB962C8B-B14F-4D97-AF65-F5344CB8AC3E}">
        <p14:creationId xmlns:p14="http://schemas.microsoft.com/office/powerpoint/2010/main" val="20608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Understand this </a:t>
            </a:r>
          </a:p>
        </p:txBody>
      </p:sp>
      <p:sp>
        <p:nvSpPr>
          <p:cNvPr id="30723" name="Rectangle 3"/>
          <p:cNvSpPr>
            <a:spLocks noGrp="1" noChangeArrowheads="1"/>
          </p:cNvSpPr>
          <p:nvPr>
            <p:ph idx="1"/>
          </p:nvPr>
        </p:nvSpPr>
        <p:spPr/>
        <p:txBody>
          <a:bodyPr>
            <a:normAutofit/>
          </a:bodyPr>
          <a:lstStyle/>
          <a:p>
            <a:pPr>
              <a:lnSpc>
                <a:spcPct val="90000"/>
              </a:lnSpc>
            </a:pPr>
            <a:r>
              <a:rPr lang="en-US" dirty="0" smtClean="0"/>
              <a:t>Management is </a:t>
            </a:r>
            <a:r>
              <a:rPr lang="en-US" b="1" dirty="0" smtClean="0"/>
              <a:t>ultimately </a:t>
            </a:r>
            <a:r>
              <a:rPr lang="en-US" dirty="0" smtClean="0"/>
              <a:t>responsible for security.</a:t>
            </a:r>
          </a:p>
          <a:p>
            <a:pPr lvl="1">
              <a:lnSpc>
                <a:spcPct val="90000"/>
              </a:lnSpc>
            </a:pPr>
            <a:r>
              <a:rPr lang="en-US" b="1" dirty="0" smtClean="0"/>
              <a:t>NOT</a:t>
            </a:r>
            <a:r>
              <a:rPr lang="en-US" dirty="0" smtClean="0"/>
              <a:t> administrators</a:t>
            </a:r>
          </a:p>
          <a:p>
            <a:pPr lvl="1">
              <a:lnSpc>
                <a:spcPct val="90000"/>
              </a:lnSpc>
            </a:pPr>
            <a:r>
              <a:rPr lang="en-US" b="1" dirty="0" smtClean="0"/>
              <a:t>NOT</a:t>
            </a:r>
            <a:r>
              <a:rPr lang="en-US" dirty="0" smtClean="0"/>
              <a:t> security professionals </a:t>
            </a:r>
          </a:p>
          <a:p>
            <a:pPr lvl="1">
              <a:lnSpc>
                <a:spcPct val="90000"/>
              </a:lnSpc>
            </a:pPr>
            <a:r>
              <a:rPr lang="en-US" b="1" dirty="0" smtClean="0"/>
              <a:t>Management</a:t>
            </a:r>
            <a:r>
              <a:rPr lang="en-US" dirty="0" smtClean="0"/>
              <a:t> is </a:t>
            </a:r>
            <a:r>
              <a:rPr lang="en-US" b="1" dirty="0" smtClean="0"/>
              <a:t>ultimately</a:t>
            </a:r>
            <a:r>
              <a:rPr lang="en-US" dirty="0" smtClean="0"/>
              <a:t> responsible</a:t>
            </a:r>
          </a:p>
          <a:p>
            <a:pPr lvl="1">
              <a:lnSpc>
                <a:spcPct val="90000"/>
              </a:lnSpc>
            </a:pPr>
            <a:r>
              <a:rPr lang="en-US" dirty="0" smtClean="0"/>
              <a:t>let me repeat… </a:t>
            </a:r>
            <a:r>
              <a:rPr lang="en-US" b="1" dirty="0" smtClean="0"/>
              <a:t>MANAGEMENT</a:t>
            </a:r>
            <a:r>
              <a:rPr lang="en-US" dirty="0" smtClean="0"/>
              <a:t>.</a:t>
            </a:r>
          </a:p>
          <a:p>
            <a:pPr>
              <a:lnSpc>
                <a:spcPct val="90000"/>
              </a:lnSpc>
            </a:pPr>
            <a:r>
              <a:rPr lang="en-US" dirty="0" smtClean="0"/>
              <a:t>Management must lead and direct all security programs. They must provide the vision AND support. </a:t>
            </a:r>
          </a:p>
          <a:p>
            <a:pPr>
              <a:lnSpc>
                <a:spcPct val="90000"/>
              </a:lnSpc>
            </a:pPr>
            <a:r>
              <a:rPr lang="en-US" dirty="0" smtClean="0"/>
              <a:t>Without their support a security program WILL fail. (a story perhaps?)</a:t>
            </a:r>
          </a:p>
          <a:p>
            <a:pPr>
              <a:lnSpc>
                <a:spcPct val="90000"/>
              </a:lnSpc>
            </a:pPr>
            <a:endParaRPr lang="en-US" dirty="0" smtClean="0"/>
          </a:p>
          <a:p>
            <a:pPr>
              <a:lnSpc>
                <a:spcPct val="90000"/>
              </a:lnSpc>
            </a:pPr>
            <a:endParaRPr lang="en-US" dirty="0" smtClean="0"/>
          </a:p>
        </p:txBody>
      </p:sp>
    </p:spTree>
    <p:extLst>
      <p:ext uri="{BB962C8B-B14F-4D97-AF65-F5344CB8AC3E}">
        <p14:creationId xmlns:p14="http://schemas.microsoft.com/office/powerpoint/2010/main" val="422445086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More Essential Definitions</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85</a:t>
            </a:fld>
            <a:endParaRPr lang="en-US" dirty="0"/>
          </a:p>
        </p:txBody>
      </p:sp>
    </p:spTree>
    <p:extLst>
      <p:ext uri="{BB962C8B-B14F-4D97-AF65-F5344CB8AC3E}">
        <p14:creationId xmlns:p14="http://schemas.microsoft.com/office/powerpoint/2010/main" val="31650619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86</a:t>
            </a:fld>
            <a:endParaRPr lang="en-US" dirty="0"/>
          </a:p>
        </p:txBody>
      </p:sp>
      <p:sp>
        <p:nvSpPr>
          <p:cNvPr id="5" name="Title 4"/>
          <p:cNvSpPr>
            <a:spLocks noGrp="1"/>
          </p:cNvSpPr>
          <p:nvPr>
            <p:ph type="title"/>
          </p:nvPr>
        </p:nvSpPr>
        <p:spPr/>
        <p:txBody>
          <a:bodyPr/>
          <a:lstStyle/>
          <a:p>
            <a:r>
              <a:rPr lang="en-US" dirty="0"/>
              <a:t>Vulnerability</a:t>
            </a:r>
          </a:p>
        </p:txBody>
      </p:sp>
      <p:sp>
        <p:nvSpPr>
          <p:cNvPr id="6" name="Content Placeholder 5"/>
          <p:cNvSpPr>
            <a:spLocks noGrp="1"/>
          </p:cNvSpPr>
          <p:nvPr>
            <p:ph idx="1"/>
          </p:nvPr>
        </p:nvSpPr>
        <p:spPr/>
        <p:txBody>
          <a:bodyPr>
            <a:normAutofit lnSpcReduction="10000"/>
          </a:bodyPr>
          <a:lstStyle/>
          <a:p>
            <a:r>
              <a:rPr lang="en-US" dirty="0"/>
              <a:t>A vulnerability is a lack of a countermeasure or a weakness in a countermeasure that is in place. </a:t>
            </a:r>
            <a:endParaRPr lang="en-US" dirty="0" smtClean="0"/>
          </a:p>
          <a:p>
            <a:r>
              <a:rPr lang="en-US" dirty="0" smtClean="0"/>
              <a:t>It </a:t>
            </a:r>
            <a:r>
              <a:rPr lang="en-US" dirty="0"/>
              <a:t>can be a software, hardware, procedural, or human weakness that can be exploited. </a:t>
            </a:r>
            <a:endParaRPr lang="en-US" dirty="0" smtClean="0"/>
          </a:p>
          <a:p>
            <a:r>
              <a:rPr lang="en-US" dirty="0" smtClean="0"/>
              <a:t>A </a:t>
            </a:r>
            <a:r>
              <a:rPr lang="en-US" dirty="0"/>
              <a:t>vulnerability may be a service running on a server, unpatched applications or operating systems, an unrestricted wireless access point, an open port on a firewall, lax physical security that allows anyone to enter a server room, or unenforced password management on servers and workstations. </a:t>
            </a:r>
          </a:p>
          <a:p>
            <a:endParaRPr lang="en-US" dirty="0"/>
          </a:p>
        </p:txBody>
      </p:sp>
    </p:spTree>
    <p:extLst>
      <p:ext uri="{BB962C8B-B14F-4D97-AF65-F5344CB8AC3E}">
        <p14:creationId xmlns:p14="http://schemas.microsoft.com/office/powerpoint/2010/main" val="24712605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87</a:t>
            </a:fld>
            <a:endParaRPr lang="en-US" dirty="0"/>
          </a:p>
        </p:txBody>
      </p:sp>
      <p:sp>
        <p:nvSpPr>
          <p:cNvPr id="3" name="Title 2"/>
          <p:cNvSpPr>
            <a:spLocks noGrp="1"/>
          </p:cNvSpPr>
          <p:nvPr>
            <p:ph type="title"/>
          </p:nvPr>
        </p:nvSpPr>
        <p:spPr/>
        <p:txBody>
          <a:bodyPr/>
          <a:lstStyle/>
          <a:p>
            <a:r>
              <a:rPr lang="en-US" dirty="0" smtClean="0"/>
              <a:t>Threat &amp; Threat Agent</a:t>
            </a:r>
            <a:endParaRPr lang="en-US" dirty="0"/>
          </a:p>
        </p:txBody>
      </p:sp>
      <p:sp>
        <p:nvSpPr>
          <p:cNvPr id="4" name="Content Placeholder 3"/>
          <p:cNvSpPr>
            <a:spLocks noGrp="1"/>
          </p:cNvSpPr>
          <p:nvPr>
            <p:ph idx="1"/>
          </p:nvPr>
        </p:nvSpPr>
        <p:spPr/>
        <p:txBody>
          <a:bodyPr>
            <a:normAutofit fontScale="92500" lnSpcReduction="20000"/>
          </a:bodyPr>
          <a:lstStyle/>
          <a:p>
            <a:r>
              <a:rPr lang="en-US" dirty="0"/>
              <a:t>A </a:t>
            </a:r>
            <a:r>
              <a:rPr lang="en-US" b="1" u="sng" dirty="0"/>
              <a:t>threat</a:t>
            </a:r>
            <a:r>
              <a:rPr lang="en-US" dirty="0"/>
              <a:t> is any potential danger that is associated with the exploitation of a vulnerability. </a:t>
            </a:r>
            <a:endParaRPr lang="en-US" dirty="0" smtClean="0"/>
          </a:p>
          <a:p>
            <a:r>
              <a:rPr lang="en-US" dirty="0" smtClean="0"/>
              <a:t>The </a:t>
            </a:r>
            <a:r>
              <a:rPr lang="en-US" b="1" u="sng" dirty="0"/>
              <a:t>threat </a:t>
            </a:r>
            <a:r>
              <a:rPr lang="en-US" b="1" u="sng" dirty="0" smtClean="0"/>
              <a:t>agent </a:t>
            </a:r>
            <a:r>
              <a:rPr lang="en-US" dirty="0" smtClean="0"/>
              <a:t>is </a:t>
            </a:r>
            <a:r>
              <a:rPr lang="en-US" dirty="0"/>
              <a:t>that someone, or something, will identify a specific vulnerability and use it against the company or individual. </a:t>
            </a:r>
            <a:endParaRPr lang="en-US" dirty="0" smtClean="0"/>
          </a:p>
          <a:p>
            <a:r>
              <a:rPr lang="en-US" dirty="0" smtClean="0"/>
              <a:t>The </a:t>
            </a:r>
            <a:r>
              <a:rPr lang="en-US" dirty="0"/>
              <a:t>entity that takes advantage of a vulnerability is referred to as a threat agent. </a:t>
            </a:r>
            <a:endParaRPr lang="en-US" dirty="0" smtClean="0"/>
          </a:p>
          <a:p>
            <a:r>
              <a:rPr lang="en-US" dirty="0" smtClean="0"/>
              <a:t>A </a:t>
            </a:r>
            <a:r>
              <a:rPr lang="en-US" dirty="0"/>
              <a:t>threat agent could be an intruder accessing the network through a port on the firewall, a process accessing data in a way that violates the security policy, a tornado wiping out a facility, or an employee making an unintentional mistake that could expose confidential information. </a:t>
            </a:r>
          </a:p>
          <a:p>
            <a:endParaRPr lang="en-US" dirty="0"/>
          </a:p>
        </p:txBody>
      </p:sp>
    </p:spTree>
    <p:extLst>
      <p:ext uri="{BB962C8B-B14F-4D97-AF65-F5344CB8AC3E}">
        <p14:creationId xmlns:p14="http://schemas.microsoft.com/office/powerpoint/2010/main" val="5869816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88</a:t>
            </a:fld>
            <a:endParaRPr lang="en-US" dirty="0"/>
          </a:p>
        </p:txBody>
      </p:sp>
      <p:sp>
        <p:nvSpPr>
          <p:cNvPr id="6" name="Title 5"/>
          <p:cNvSpPr>
            <a:spLocks noGrp="1"/>
          </p:cNvSpPr>
          <p:nvPr>
            <p:ph type="title"/>
          </p:nvPr>
        </p:nvSpPr>
        <p:spPr/>
        <p:txBody>
          <a:bodyPr/>
          <a:lstStyle/>
          <a:p>
            <a:r>
              <a:rPr lang="en-US" dirty="0" smtClean="0"/>
              <a:t>Threat Agent vs. </a:t>
            </a:r>
            <a:r>
              <a:rPr lang="en-US" dirty="0"/>
              <a:t>Vulnerability</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8070083"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9190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89</a:t>
            </a:fld>
            <a:endParaRPr lang="en-US" dirty="0"/>
          </a:p>
        </p:txBody>
      </p:sp>
      <p:sp>
        <p:nvSpPr>
          <p:cNvPr id="3" name="Title 2"/>
          <p:cNvSpPr>
            <a:spLocks noGrp="1"/>
          </p:cNvSpPr>
          <p:nvPr>
            <p:ph type="title"/>
          </p:nvPr>
        </p:nvSpPr>
        <p:spPr/>
        <p:txBody>
          <a:bodyPr/>
          <a:lstStyle/>
          <a:p>
            <a:r>
              <a:rPr lang="en-US" dirty="0"/>
              <a:t>Risk</a:t>
            </a:r>
          </a:p>
        </p:txBody>
      </p:sp>
      <p:sp>
        <p:nvSpPr>
          <p:cNvPr id="4" name="Content Placeholder 3"/>
          <p:cNvSpPr>
            <a:spLocks noGrp="1"/>
          </p:cNvSpPr>
          <p:nvPr>
            <p:ph idx="1"/>
          </p:nvPr>
        </p:nvSpPr>
        <p:spPr/>
        <p:txBody>
          <a:bodyPr>
            <a:normAutofit fontScale="85000" lnSpcReduction="10000"/>
          </a:bodyPr>
          <a:lstStyle/>
          <a:p>
            <a:r>
              <a:rPr lang="en-US" dirty="0"/>
              <a:t>A risk is the likelihood of a threat agent exploiting a vulnerability and the corresponding business impact. </a:t>
            </a:r>
          </a:p>
          <a:p>
            <a:r>
              <a:rPr lang="en-US" dirty="0"/>
              <a:t>If a firewall has several ports open, there is a higher likelihood that an intruder will use one to access the network in an unauthorized method. </a:t>
            </a:r>
          </a:p>
          <a:p>
            <a:r>
              <a:rPr lang="en-US" dirty="0"/>
              <a:t>If users are not educated on processes and procedures, there is a higher likelihood that an employee will make an unintentional mistake that may destroy data. </a:t>
            </a:r>
          </a:p>
          <a:p>
            <a:r>
              <a:rPr lang="en-US" dirty="0"/>
              <a:t>If an intrusion detection system (IDS) is not implemented on a network, there is a higher likelihood an attack will go unnoticed until it is too late. </a:t>
            </a:r>
          </a:p>
          <a:p>
            <a:r>
              <a:rPr lang="en-US" dirty="0"/>
              <a:t>Risk ties the vulnerability, threat, and likelihood of exploitation to the resulting business impact. </a:t>
            </a:r>
          </a:p>
        </p:txBody>
      </p:sp>
    </p:spTree>
    <p:extLst>
      <p:ext uri="{BB962C8B-B14F-4D97-AF65-F5344CB8AC3E}">
        <p14:creationId xmlns:p14="http://schemas.microsoft.com/office/powerpoint/2010/main" val="36349978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5" name="Text Placeholder 4"/>
          <p:cNvSpPr>
            <a:spLocks noGrp="1"/>
          </p:cNvSpPr>
          <p:nvPr>
            <p:ph type="body" idx="1"/>
          </p:nvPr>
        </p:nvSpPr>
        <p:spPr>
          <a:xfrm>
            <a:off x="685800" y="4419600"/>
            <a:ext cx="8501045" cy="584775"/>
          </a:xfrm>
          <a:prstGeom prst="rect">
            <a:avLst/>
          </a:prstGeom>
        </p:spPr>
        <p:txBody>
          <a:bodyPr wrap="none">
            <a:spAutoFit/>
          </a:bodyPr>
          <a:lstStyle/>
          <a:p>
            <a:r>
              <a:rPr lang="en-US" dirty="0" smtClean="0"/>
              <a:t>… “GRC” Coined by Michael </a:t>
            </a:r>
            <a:r>
              <a:rPr lang="en-US" dirty="0"/>
              <a:t>Rasmussen Feb 2002</a:t>
            </a:r>
          </a:p>
        </p:txBody>
      </p:sp>
    </p:spTree>
    <p:extLst>
      <p:ext uri="{BB962C8B-B14F-4D97-AF65-F5344CB8AC3E}">
        <p14:creationId xmlns:p14="http://schemas.microsoft.com/office/powerpoint/2010/main" val="383927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90</a:t>
            </a:fld>
            <a:endParaRPr lang="en-US" dirty="0"/>
          </a:p>
        </p:txBody>
      </p:sp>
      <p:sp>
        <p:nvSpPr>
          <p:cNvPr id="3" name="Title 2"/>
          <p:cNvSpPr>
            <a:spLocks noGrp="1"/>
          </p:cNvSpPr>
          <p:nvPr>
            <p:ph type="title"/>
          </p:nvPr>
        </p:nvSpPr>
        <p:spPr/>
        <p:txBody>
          <a:bodyPr/>
          <a:lstStyle/>
          <a:p>
            <a:r>
              <a:rPr lang="en-US" dirty="0"/>
              <a:t>Exposure</a:t>
            </a:r>
          </a:p>
        </p:txBody>
      </p:sp>
      <p:sp>
        <p:nvSpPr>
          <p:cNvPr id="4" name="Content Placeholder 3"/>
          <p:cNvSpPr>
            <a:spLocks noGrp="1"/>
          </p:cNvSpPr>
          <p:nvPr>
            <p:ph idx="1"/>
          </p:nvPr>
        </p:nvSpPr>
        <p:spPr/>
        <p:txBody>
          <a:bodyPr>
            <a:normAutofit fontScale="92500" lnSpcReduction="10000"/>
          </a:bodyPr>
          <a:lstStyle/>
          <a:p>
            <a:r>
              <a:rPr lang="en-US" dirty="0"/>
              <a:t>An exposure is an instance of being exposed to losses</a:t>
            </a:r>
            <a:r>
              <a:rPr lang="en-US" dirty="0" smtClean="0"/>
              <a:t>.</a:t>
            </a:r>
          </a:p>
          <a:p>
            <a:r>
              <a:rPr lang="en-US" dirty="0" smtClean="0"/>
              <a:t>Something that has business impact. </a:t>
            </a:r>
            <a:endParaRPr lang="en-US" dirty="0"/>
          </a:p>
          <a:p>
            <a:r>
              <a:rPr lang="en-US" dirty="0"/>
              <a:t>A vulnerability exposes an organization to possible damages. </a:t>
            </a:r>
          </a:p>
          <a:p>
            <a:r>
              <a:rPr lang="en-US" dirty="0"/>
              <a:t>If password management is lax and password rules are not enforced, the company is exposed to the possibility of having users’ passwords captured and used in an unauthorized manner. </a:t>
            </a:r>
          </a:p>
          <a:p>
            <a:r>
              <a:rPr lang="en-US" dirty="0"/>
              <a:t>If a company does not have its wiring inspected and does not put proactive fire prevention steps into place, it exposes itself to potentially devastating fires. </a:t>
            </a:r>
          </a:p>
        </p:txBody>
      </p:sp>
    </p:spTree>
    <p:extLst>
      <p:ext uri="{BB962C8B-B14F-4D97-AF65-F5344CB8AC3E}">
        <p14:creationId xmlns:p14="http://schemas.microsoft.com/office/powerpoint/2010/main" val="393655241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91</a:t>
            </a:fld>
            <a:endParaRPr lang="en-US" dirty="0"/>
          </a:p>
        </p:txBody>
      </p:sp>
      <p:sp>
        <p:nvSpPr>
          <p:cNvPr id="3" name="Title 2"/>
          <p:cNvSpPr>
            <a:spLocks noGrp="1"/>
          </p:cNvSpPr>
          <p:nvPr>
            <p:ph type="title"/>
          </p:nvPr>
        </p:nvSpPr>
        <p:spPr/>
        <p:txBody>
          <a:bodyPr/>
          <a:lstStyle/>
          <a:p>
            <a:r>
              <a:rPr lang="en-US" dirty="0"/>
              <a:t>Control</a:t>
            </a:r>
          </a:p>
        </p:txBody>
      </p:sp>
      <p:sp>
        <p:nvSpPr>
          <p:cNvPr id="4" name="Content Placeholder 3"/>
          <p:cNvSpPr>
            <a:spLocks noGrp="1"/>
          </p:cNvSpPr>
          <p:nvPr>
            <p:ph idx="1"/>
          </p:nvPr>
        </p:nvSpPr>
        <p:spPr/>
        <p:txBody>
          <a:bodyPr>
            <a:normAutofit lnSpcReduction="10000"/>
          </a:bodyPr>
          <a:lstStyle/>
          <a:p>
            <a:r>
              <a:rPr lang="en-US" dirty="0"/>
              <a:t>A control, or countermeasure, is put into place to mitigate (reduce) the potential risk. </a:t>
            </a:r>
          </a:p>
          <a:p>
            <a:r>
              <a:rPr lang="en-US" dirty="0"/>
              <a:t>A countermeasure may be a software configuration, a hardware device, or a procedure that eliminates a vulnerability or that reduces the likelihood a threat agent will be able to exploit a vulnerability. </a:t>
            </a:r>
          </a:p>
          <a:p>
            <a:r>
              <a:rPr lang="en-US" dirty="0"/>
              <a:t>Examples of countermeasures include strong password management, firewalls, a security guard, access control mechanisms, encryption, and security-awareness training.</a:t>
            </a:r>
          </a:p>
        </p:txBody>
      </p:sp>
    </p:spTree>
    <p:extLst>
      <p:ext uri="{BB962C8B-B14F-4D97-AF65-F5344CB8AC3E}">
        <p14:creationId xmlns:p14="http://schemas.microsoft.com/office/powerpoint/2010/main" val="17742910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92</a:t>
            </a:fld>
            <a:endParaRPr lang="en-US" dirty="0"/>
          </a:p>
        </p:txBody>
      </p:sp>
      <p:sp>
        <p:nvSpPr>
          <p:cNvPr id="3" name="Title 2"/>
          <p:cNvSpPr>
            <a:spLocks noGrp="1"/>
          </p:cNvSpPr>
          <p:nvPr>
            <p:ph type="title"/>
          </p:nvPr>
        </p:nvSpPr>
        <p:spPr>
          <a:xfrm rot="16200000">
            <a:off x="-2628900" y="2933700"/>
            <a:ext cx="6248400" cy="990600"/>
          </a:xfrm>
        </p:spPr>
        <p:txBody>
          <a:bodyPr>
            <a:normAutofit/>
          </a:bodyPr>
          <a:lstStyle/>
          <a:p>
            <a:r>
              <a:rPr lang="en-US" dirty="0"/>
              <a:t>Relationship between Security Concepts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762000"/>
            <a:ext cx="5943600" cy="540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5040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93</a:t>
            </a:fld>
            <a:endParaRPr lang="en-US" dirty="0"/>
          </a:p>
        </p:txBody>
      </p:sp>
      <p:sp>
        <p:nvSpPr>
          <p:cNvPr id="3" name="Title 2"/>
          <p:cNvSpPr>
            <a:spLocks noGrp="1"/>
          </p:cNvSpPr>
          <p:nvPr>
            <p:ph type="title"/>
          </p:nvPr>
        </p:nvSpPr>
        <p:spPr/>
        <p:txBody>
          <a:bodyPr>
            <a:normAutofit fontScale="90000"/>
          </a:bodyPr>
          <a:lstStyle/>
          <a:p>
            <a:r>
              <a:rPr lang="en-US" dirty="0"/>
              <a:t>Key Terms – Summary </a:t>
            </a:r>
            <a:r>
              <a:rPr lang="en-US" dirty="0" smtClean="0"/>
              <a:t>of Security </a:t>
            </a:r>
            <a:r>
              <a:rPr lang="en-US" dirty="0"/>
              <a:t>Concepts</a:t>
            </a:r>
          </a:p>
        </p:txBody>
      </p:sp>
      <p:sp>
        <p:nvSpPr>
          <p:cNvPr id="4" name="Content Placeholder 3"/>
          <p:cNvSpPr>
            <a:spLocks noGrp="1"/>
          </p:cNvSpPr>
          <p:nvPr>
            <p:ph idx="1"/>
          </p:nvPr>
        </p:nvSpPr>
        <p:spPr/>
        <p:txBody>
          <a:bodyPr>
            <a:normAutofit fontScale="92500" lnSpcReduction="10000"/>
          </a:bodyPr>
          <a:lstStyle/>
          <a:p>
            <a:r>
              <a:rPr lang="en-US" b="1" dirty="0" smtClean="0"/>
              <a:t>Vulnerability</a:t>
            </a:r>
            <a:r>
              <a:rPr lang="en-US" dirty="0" smtClean="0"/>
              <a:t> -- Weakness </a:t>
            </a:r>
            <a:r>
              <a:rPr lang="en-US" dirty="0"/>
              <a:t>or a lack of a countermeasure. </a:t>
            </a:r>
          </a:p>
          <a:p>
            <a:r>
              <a:rPr lang="en-US" b="1" dirty="0" smtClean="0"/>
              <a:t>Threat </a:t>
            </a:r>
            <a:r>
              <a:rPr lang="en-US" b="1" dirty="0"/>
              <a:t>agent </a:t>
            </a:r>
            <a:r>
              <a:rPr lang="en-US" dirty="0"/>
              <a:t>-- </a:t>
            </a:r>
            <a:r>
              <a:rPr lang="en-US" dirty="0" smtClean="0"/>
              <a:t>Entity </a:t>
            </a:r>
            <a:r>
              <a:rPr lang="en-US" dirty="0"/>
              <a:t>that can exploit a vulnerability. </a:t>
            </a:r>
          </a:p>
          <a:p>
            <a:r>
              <a:rPr lang="en-US" b="1" dirty="0" smtClean="0"/>
              <a:t>Threat</a:t>
            </a:r>
            <a:r>
              <a:rPr lang="en-US" dirty="0" smtClean="0"/>
              <a:t> </a:t>
            </a:r>
            <a:r>
              <a:rPr lang="en-US" dirty="0"/>
              <a:t>-- </a:t>
            </a:r>
            <a:r>
              <a:rPr lang="en-US" dirty="0" smtClean="0"/>
              <a:t>The </a:t>
            </a:r>
            <a:r>
              <a:rPr lang="en-US" dirty="0"/>
              <a:t>danger of a threat agent exploiting a vulnerability. </a:t>
            </a:r>
          </a:p>
          <a:p>
            <a:r>
              <a:rPr lang="en-US" b="1" dirty="0" smtClean="0"/>
              <a:t>Risk</a:t>
            </a:r>
            <a:r>
              <a:rPr lang="en-US" dirty="0" smtClean="0"/>
              <a:t> </a:t>
            </a:r>
            <a:r>
              <a:rPr lang="en-US" dirty="0"/>
              <a:t>-- </a:t>
            </a:r>
            <a:r>
              <a:rPr lang="en-US" dirty="0" smtClean="0"/>
              <a:t>The </a:t>
            </a:r>
            <a:r>
              <a:rPr lang="en-US" dirty="0"/>
              <a:t>probability of a threat agent exploiting a vulnerability and the associated impact</a:t>
            </a:r>
            <a:r>
              <a:rPr lang="en-US" dirty="0" smtClean="0"/>
              <a:t>.</a:t>
            </a:r>
          </a:p>
          <a:p>
            <a:r>
              <a:rPr lang="en-US" b="1" dirty="0"/>
              <a:t>Control</a:t>
            </a:r>
            <a:r>
              <a:rPr lang="en-US" dirty="0"/>
              <a:t> -- </a:t>
            </a:r>
            <a:r>
              <a:rPr lang="en-US" dirty="0" smtClean="0"/>
              <a:t>Safeguard </a:t>
            </a:r>
            <a:r>
              <a:rPr lang="en-US" dirty="0"/>
              <a:t>that is put in place to reduce a risk, also called a countermeasure. </a:t>
            </a:r>
          </a:p>
          <a:p>
            <a:r>
              <a:rPr lang="en-US" b="1" dirty="0" smtClean="0"/>
              <a:t>Exposure</a:t>
            </a:r>
            <a:r>
              <a:rPr lang="en-US" dirty="0" smtClean="0"/>
              <a:t> </a:t>
            </a:r>
            <a:r>
              <a:rPr lang="en-US" dirty="0"/>
              <a:t>-- </a:t>
            </a:r>
            <a:r>
              <a:rPr lang="en-US" dirty="0" smtClean="0"/>
              <a:t>Presence </a:t>
            </a:r>
            <a:r>
              <a:rPr lang="en-US" dirty="0"/>
              <a:t>of a vulnerability, which exposes the organization to a threat</a:t>
            </a:r>
            <a:r>
              <a:rPr lang="en-US" dirty="0" smtClean="0"/>
              <a:t>.</a:t>
            </a:r>
            <a:endParaRPr lang="en-US" dirty="0"/>
          </a:p>
        </p:txBody>
      </p:sp>
    </p:spTree>
    <p:extLst>
      <p:ext uri="{BB962C8B-B14F-4D97-AF65-F5344CB8AC3E}">
        <p14:creationId xmlns:p14="http://schemas.microsoft.com/office/powerpoint/2010/main" val="8773071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p:txBody>
          <a:bodyPr/>
          <a:lstStyle/>
          <a:p>
            <a:pPr eaLnBrk="1" hangingPunct="1"/>
            <a:r>
              <a:rPr lang="en-US" smtClean="0"/>
              <a:t>Information Risk Management</a:t>
            </a:r>
          </a:p>
        </p:txBody>
      </p:sp>
    </p:spTree>
    <p:extLst>
      <p:ext uri="{BB962C8B-B14F-4D97-AF65-F5344CB8AC3E}">
        <p14:creationId xmlns:p14="http://schemas.microsoft.com/office/powerpoint/2010/main" val="36886404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95</a:t>
            </a:fld>
            <a:endParaRPr lang="en-US" dirty="0"/>
          </a:p>
        </p:txBody>
      </p:sp>
      <p:sp>
        <p:nvSpPr>
          <p:cNvPr id="3" name="Title 2"/>
          <p:cNvSpPr>
            <a:spLocks noGrp="1"/>
          </p:cNvSpPr>
          <p:nvPr>
            <p:ph type="title"/>
          </p:nvPr>
        </p:nvSpPr>
        <p:spPr/>
        <p:txBody>
          <a:bodyPr/>
          <a:lstStyle/>
          <a:p>
            <a:r>
              <a:rPr lang="en-US" dirty="0" smtClean="0"/>
              <a:t>Gartner Research</a:t>
            </a:r>
            <a:endParaRPr lang="en-US" dirty="0"/>
          </a:p>
        </p:txBody>
      </p:sp>
      <p:sp>
        <p:nvSpPr>
          <p:cNvPr id="4" name="Content Placeholder 3"/>
          <p:cNvSpPr>
            <a:spLocks noGrp="1"/>
          </p:cNvSpPr>
          <p:nvPr>
            <p:ph idx="1"/>
          </p:nvPr>
        </p:nvSpPr>
        <p:spPr/>
        <p:txBody>
          <a:bodyPr>
            <a:normAutofit fontScale="70000" lnSpcReduction="20000"/>
          </a:bodyPr>
          <a:lstStyle/>
          <a:p>
            <a:r>
              <a:rPr lang="en-US" b="1" dirty="0" smtClean="0"/>
              <a:t>Gartner </a:t>
            </a:r>
            <a:r>
              <a:rPr lang="en-US" b="1" dirty="0"/>
              <a:t>For Technical Professionals - Comparing Methodologies for IT Risk Assessment and Analysis        </a:t>
            </a:r>
            <a:endParaRPr lang="en-US" b="1" dirty="0" smtClean="0"/>
          </a:p>
          <a:p>
            <a:r>
              <a:rPr lang="en-US" i="1" dirty="0" smtClean="0"/>
              <a:t>Authors</a:t>
            </a:r>
            <a:r>
              <a:rPr lang="en-US" i="1" dirty="0"/>
              <a:t>: Ben </a:t>
            </a:r>
            <a:r>
              <a:rPr lang="en-US" i="1" dirty="0" err="1"/>
              <a:t>Tomhave</a:t>
            </a:r>
            <a:r>
              <a:rPr lang="en-US" i="1" dirty="0"/>
              <a:t>, Erik T. </a:t>
            </a:r>
            <a:r>
              <a:rPr lang="en-US" i="1" dirty="0" err="1"/>
              <a:t>Heidt</a:t>
            </a:r>
            <a:r>
              <a:rPr lang="en-US" i="1" dirty="0"/>
              <a:t> &amp; Anne Elizabeth Robins</a:t>
            </a:r>
            <a:endParaRPr lang="en-US" dirty="0"/>
          </a:p>
          <a:p>
            <a:pPr marL="0" indent="0">
              <a:buNone/>
            </a:pPr>
            <a:r>
              <a:rPr lang="en-US" dirty="0"/>
              <a:t/>
            </a:r>
            <a:br>
              <a:rPr lang="en-US" dirty="0"/>
            </a:br>
            <a:r>
              <a:rPr lang="en-US" b="1" dirty="0"/>
              <a:t>In-Scope Methods</a:t>
            </a:r>
            <a:r>
              <a:rPr lang="en-US" dirty="0"/>
              <a:t>: FAIR; ISACA COBIT 5; ISF IRAM; ISO/IEC 31000:2009 and 27005:2011; MAGERIT; NIST Special Publication 800-30; OCTAVE Allegro; </a:t>
            </a:r>
            <a:r>
              <a:rPr lang="en-US" dirty="0" err="1"/>
              <a:t>RiskSafe</a:t>
            </a:r>
            <a:endParaRPr lang="en-US" dirty="0"/>
          </a:p>
          <a:p>
            <a:pPr marL="0" indent="0">
              <a:buNone/>
            </a:pPr>
            <a:r>
              <a:rPr lang="en-US" dirty="0"/>
              <a:t/>
            </a:r>
            <a:br>
              <a:rPr lang="en-US" dirty="0"/>
            </a:br>
            <a:r>
              <a:rPr lang="en-US" b="1" dirty="0" smtClean="0"/>
              <a:t>Summary of Findings </a:t>
            </a:r>
            <a:r>
              <a:rPr lang="en-US" dirty="0" smtClean="0"/>
              <a:t>(page 3) </a:t>
            </a:r>
            <a:r>
              <a:rPr lang="en-US" b="1" dirty="0" smtClean="0"/>
              <a:t>Bottom Line</a:t>
            </a:r>
            <a:r>
              <a:rPr lang="en-US" dirty="0" smtClean="0"/>
              <a:t>: </a:t>
            </a:r>
            <a:r>
              <a:rPr lang="en-US" dirty="0" smtClean="0">
                <a:solidFill>
                  <a:srgbClr val="FF0000"/>
                </a:solidFill>
              </a:rPr>
              <a:t>Which method you choose for IT risk assessment and risk analysis is far less important than ensuring that the selected methodology is operationalized and a good fit for the corporate culture.</a:t>
            </a:r>
            <a:r>
              <a:rPr lang="en-US" dirty="0" smtClean="0"/>
              <a:t> It is more important to start somewhere, getting a process in place that integrates with existing or emerging risk management processes, and then scaling and evolving practices over time. The selected approach must be able to produce output that is meaningful to management, and supporting processes must account for assumptions, documentation and potential gaming of the system. Tools should be leveraged, where possible, to ease method adoption.</a:t>
            </a:r>
          </a:p>
          <a:p>
            <a:endParaRPr lang="en-US" dirty="0"/>
          </a:p>
        </p:txBody>
      </p:sp>
    </p:spTree>
    <p:extLst>
      <p:ext uri="{BB962C8B-B14F-4D97-AF65-F5344CB8AC3E}">
        <p14:creationId xmlns:p14="http://schemas.microsoft.com/office/powerpoint/2010/main" val="15847368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96</a:t>
            </a:fld>
            <a:endParaRPr lang="en-US" dirty="0"/>
          </a:p>
        </p:txBody>
      </p:sp>
      <p:sp>
        <p:nvSpPr>
          <p:cNvPr id="3" name="Title 2"/>
          <p:cNvSpPr>
            <a:spLocks noGrp="1"/>
          </p:cNvSpPr>
          <p:nvPr>
            <p:ph type="title"/>
          </p:nvPr>
        </p:nvSpPr>
        <p:spPr>
          <a:xfrm>
            <a:off x="0" y="406417"/>
            <a:ext cx="9144000" cy="685800"/>
          </a:xfrm>
        </p:spPr>
        <p:txBody>
          <a:bodyPr>
            <a:normAutofit/>
          </a:bodyPr>
          <a:lstStyle/>
          <a:p>
            <a:r>
              <a:rPr lang="en-US" dirty="0" smtClean="0"/>
              <a:t>RMF Gold </a:t>
            </a:r>
            <a:r>
              <a:rPr lang="en-US" dirty="0"/>
              <a:t>Standard: SP </a:t>
            </a:r>
            <a:r>
              <a:rPr lang="en-US" dirty="0" smtClean="0"/>
              <a:t>800-30</a:t>
            </a:r>
            <a:endParaRPr lang="en-US" dirty="0"/>
          </a:p>
        </p:txBody>
      </p:sp>
      <p:sp>
        <p:nvSpPr>
          <p:cNvPr id="4" name="Content Placeholder 3"/>
          <p:cNvSpPr>
            <a:spLocks noGrp="1"/>
          </p:cNvSpPr>
          <p:nvPr>
            <p:ph idx="1"/>
          </p:nvPr>
        </p:nvSpPr>
        <p:spPr/>
        <p:txBody>
          <a:bodyPr>
            <a:normAutofit fontScale="92500" lnSpcReduction="10000"/>
          </a:bodyPr>
          <a:lstStyle/>
          <a:p>
            <a:r>
              <a:rPr lang="en-US" dirty="0"/>
              <a:t>NIST developed a risk methodology, which is published in their SP 800-30 document. </a:t>
            </a:r>
            <a:endParaRPr lang="en-US" dirty="0" smtClean="0"/>
          </a:p>
          <a:p>
            <a:r>
              <a:rPr lang="en-US" dirty="0" smtClean="0"/>
              <a:t>This </a:t>
            </a:r>
            <a:r>
              <a:rPr lang="en-US" dirty="0"/>
              <a:t>NIST methodology is named a “Risk Management Guide for Information Technology Systems” and is considered a U.S. federal government standard. </a:t>
            </a:r>
            <a:endParaRPr lang="en-US" dirty="0" smtClean="0"/>
          </a:p>
          <a:p>
            <a:r>
              <a:rPr lang="en-US" dirty="0" smtClean="0"/>
              <a:t>It </a:t>
            </a:r>
            <a:r>
              <a:rPr lang="en-US" dirty="0"/>
              <a:t>is specific to IT threats and how they relate to information security risks. </a:t>
            </a:r>
            <a:endParaRPr lang="en-US" dirty="0" smtClean="0"/>
          </a:p>
          <a:p>
            <a:r>
              <a:rPr lang="en-US" dirty="0" smtClean="0"/>
              <a:t>It </a:t>
            </a:r>
            <a:r>
              <a:rPr lang="en-US" dirty="0"/>
              <a:t>lays out the following steps: • System characterization • Threat identification • Vulnerability identification • Control analysis • Likelihood determination • Impact analysis • Risk determination • Control recommendations • Results </a:t>
            </a:r>
            <a:r>
              <a:rPr lang="en-US" dirty="0" smtClean="0"/>
              <a:t>documentation</a:t>
            </a:r>
            <a:endParaRPr lang="en-US" dirty="0"/>
          </a:p>
        </p:txBody>
      </p:sp>
    </p:spTree>
    <p:extLst>
      <p:ext uri="{BB962C8B-B14F-4D97-AF65-F5344CB8AC3E}">
        <p14:creationId xmlns:p14="http://schemas.microsoft.com/office/powerpoint/2010/main" val="9084272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97</a:t>
            </a:fld>
            <a:endParaRPr lang="en-US" dirty="0"/>
          </a:p>
        </p:txBody>
      </p:sp>
      <p:pic>
        <p:nvPicPr>
          <p:cNvPr id="10242" name="Picture 2" descr="http://img1.wikia.nocookie.net/__cb20100916212405/itlaw/images/5/55/N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26" y="369983"/>
            <a:ext cx="8810740" cy="6182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2041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r>
              <a:rPr lang="en-US" dirty="0" smtClean="0"/>
              <a:t>Information Risk Management	</a:t>
            </a:r>
          </a:p>
        </p:txBody>
      </p:sp>
      <p:sp>
        <p:nvSpPr>
          <p:cNvPr id="20483" name="Rectangle 3"/>
          <p:cNvSpPr>
            <a:spLocks noGrp="1" noChangeArrowheads="1"/>
          </p:cNvSpPr>
          <p:nvPr>
            <p:ph idx="1"/>
          </p:nvPr>
        </p:nvSpPr>
        <p:spPr/>
        <p:txBody>
          <a:bodyPr>
            <a:normAutofit/>
          </a:bodyPr>
          <a:lstStyle/>
          <a:p>
            <a:r>
              <a:rPr lang="en-US" dirty="0" smtClean="0"/>
              <a:t>IRM is the process of identifying and assessing risk and reducing it to an acceptable level*</a:t>
            </a:r>
          </a:p>
          <a:p>
            <a:r>
              <a:rPr lang="en-US" dirty="0" smtClean="0"/>
              <a:t>There is no such thing as 100% security!*</a:t>
            </a:r>
          </a:p>
          <a:p>
            <a:r>
              <a:rPr lang="en-US" dirty="0" smtClean="0"/>
              <a:t>You must identify risks and mitigate them with either countermeasure or by transferring risk.</a:t>
            </a:r>
          </a:p>
          <a:p>
            <a:r>
              <a:rPr lang="en-US" dirty="0"/>
              <a:t>Risk is impossible to totally measure, but we must prioritize the risks and attempt to address them!</a:t>
            </a:r>
          </a:p>
          <a:p>
            <a:endParaRPr lang="en-US" dirty="0"/>
          </a:p>
          <a:p>
            <a:endParaRPr lang="en-US" dirty="0" smtClean="0"/>
          </a:p>
        </p:txBody>
      </p:sp>
    </p:spTree>
    <p:extLst>
      <p:ext uri="{BB962C8B-B14F-4D97-AF65-F5344CB8AC3E}">
        <p14:creationId xmlns:p14="http://schemas.microsoft.com/office/powerpoint/2010/main" val="42147124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What are risks*</a:t>
            </a:r>
          </a:p>
        </p:txBody>
      </p:sp>
      <p:sp>
        <p:nvSpPr>
          <p:cNvPr id="21507" name="Rectangle 3"/>
          <p:cNvSpPr>
            <a:spLocks noGrp="1" noChangeArrowheads="1"/>
          </p:cNvSpPr>
          <p:nvPr>
            <p:ph idx="1"/>
          </p:nvPr>
        </p:nvSpPr>
        <p:spPr/>
        <p:txBody>
          <a:bodyPr>
            <a:normAutofit/>
          </a:bodyPr>
          <a:lstStyle/>
          <a:p>
            <a:pPr>
              <a:buFontTx/>
              <a:buNone/>
            </a:pPr>
            <a:r>
              <a:rPr lang="en-US" sz="3400" smtClean="0"/>
              <a:t>Some types of risk</a:t>
            </a:r>
          </a:p>
          <a:p>
            <a:pPr lvl="1"/>
            <a:r>
              <a:rPr lang="en-US" sz="3000" smtClean="0"/>
              <a:t>Physical Damage</a:t>
            </a:r>
          </a:p>
          <a:p>
            <a:pPr lvl="1"/>
            <a:r>
              <a:rPr lang="en-US" sz="3000" smtClean="0"/>
              <a:t>Human Interaction (accidental or intentional action)</a:t>
            </a:r>
          </a:p>
          <a:p>
            <a:pPr lvl="1"/>
            <a:r>
              <a:rPr lang="en-US" sz="3000" smtClean="0"/>
              <a:t>Equipment malfunction </a:t>
            </a:r>
          </a:p>
          <a:p>
            <a:pPr lvl="1"/>
            <a:r>
              <a:rPr lang="en-US" sz="3000" smtClean="0"/>
              <a:t>Inside and Outsides attacks</a:t>
            </a:r>
          </a:p>
          <a:p>
            <a:pPr lvl="1"/>
            <a:r>
              <a:rPr lang="en-US" sz="3000" smtClean="0"/>
              <a:t>Misuse of Data</a:t>
            </a:r>
          </a:p>
          <a:p>
            <a:pPr lvl="1"/>
            <a:r>
              <a:rPr lang="en-US" sz="3000" smtClean="0"/>
              <a:t>Loss of Data </a:t>
            </a:r>
          </a:p>
          <a:p>
            <a:pPr lvl="1"/>
            <a:r>
              <a:rPr lang="en-US" sz="3000" smtClean="0"/>
              <a:t>Application Error</a:t>
            </a:r>
          </a:p>
        </p:txBody>
      </p:sp>
    </p:spTree>
    <p:extLst>
      <p:ext uri="{BB962C8B-B14F-4D97-AF65-F5344CB8AC3E}">
        <p14:creationId xmlns:p14="http://schemas.microsoft.com/office/powerpoint/2010/main" val="1082428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10989</Words>
  <Application>Microsoft Office PowerPoint</Application>
  <PresentationFormat>On-screen Show (4:3)</PresentationFormat>
  <Paragraphs>1083</Paragraphs>
  <Slides>196</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196</vt:i4>
      </vt:variant>
    </vt:vector>
  </HeadingPairs>
  <TitlesOfParts>
    <vt:vector size="206" baseType="lpstr">
      <vt:lpstr>ＭＳ Ｐゴシック</vt:lpstr>
      <vt:lpstr>Arial</vt:lpstr>
      <vt:lpstr>Arial Black</vt:lpstr>
      <vt:lpstr>Bookman Old Style</vt:lpstr>
      <vt:lpstr>Calibri</vt:lpstr>
      <vt:lpstr>Century Gothic</vt:lpstr>
      <vt:lpstr>Gisha</vt:lpstr>
      <vt:lpstr>Tahoma</vt:lpstr>
      <vt:lpstr>Wingdings</vt:lpstr>
      <vt:lpstr>SMU Slide TEMPLATE 20100603.ver01a</vt:lpstr>
      <vt:lpstr>Session 06 – GRC</vt:lpstr>
      <vt:lpstr>Housekeeping</vt:lpstr>
      <vt:lpstr>Academic Calendar &amp; Sessions</vt:lpstr>
      <vt:lpstr>Comparison of Our Class to CISSP Domains</vt:lpstr>
      <vt:lpstr>Tales from the Crypt.</vt:lpstr>
      <vt:lpstr>PowerPoint Presentation</vt:lpstr>
      <vt:lpstr>Let’s Get Started.</vt:lpstr>
      <vt:lpstr>PowerPoint Presentation</vt:lpstr>
      <vt:lpstr>Chris's View</vt:lpstr>
      <vt:lpstr>Wait… Before We Get Started…</vt:lpstr>
      <vt:lpstr>Chapter 3: Information Security and Risk Management</vt:lpstr>
      <vt:lpstr>Session Contents</vt:lpstr>
      <vt:lpstr>NIST Definitions</vt:lpstr>
      <vt:lpstr>Key Terms – NIST</vt:lpstr>
      <vt:lpstr>Key Terms – NIST</vt:lpstr>
      <vt:lpstr>Key Terms – NIST</vt:lpstr>
      <vt:lpstr>Key Terms – NIST</vt:lpstr>
      <vt:lpstr>Controls Review</vt:lpstr>
      <vt:lpstr>Interchangeable Terms</vt:lpstr>
      <vt:lpstr>Control Types</vt:lpstr>
      <vt:lpstr>Control Implementations (functionalities)</vt:lpstr>
      <vt:lpstr>Defense-in-Depth: Layered Controls</vt:lpstr>
      <vt:lpstr>Up to this point we know… </vt:lpstr>
      <vt:lpstr>Security Frameworks</vt:lpstr>
      <vt:lpstr>About Security Frameworks</vt:lpstr>
      <vt:lpstr>Many Standards, Best Practices, Frameworks</vt:lpstr>
      <vt:lpstr>Standards, Practices, Frameworks (1/2)</vt:lpstr>
      <vt:lpstr>Standards, Practices, Frameworks (2/2)</vt:lpstr>
      <vt:lpstr>Why do you care about security programs?</vt:lpstr>
      <vt:lpstr>ISO/IEC 27000 Series</vt:lpstr>
      <vt:lpstr>British Standard 7799</vt:lpstr>
      <vt:lpstr>Centralize Management</vt:lpstr>
      <vt:lpstr>BS 7799 Wide Coverage (1/2)</vt:lpstr>
      <vt:lpstr>BS 7799 Wide Coverage (2/2)</vt:lpstr>
      <vt:lpstr>More Frameworks…</vt:lpstr>
      <vt:lpstr>NIST Enterprise Architecture Framework</vt:lpstr>
      <vt:lpstr>Zachman Architecture Framework</vt:lpstr>
      <vt:lpstr>Open Group Architecture Framework</vt:lpstr>
      <vt:lpstr>DoDAF -- Department Of Defense Architecture Framework</vt:lpstr>
      <vt:lpstr>MoDAF -- Ministry of Defense Architecture Framework</vt:lpstr>
      <vt:lpstr>NIST 800-53</vt:lpstr>
      <vt:lpstr>COSO Framework</vt:lpstr>
      <vt:lpstr>ITIL</vt:lpstr>
      <vt:lpstr>Six Sigma</vt:lpstr>
      <vt:lpstr>Capability Maturity Model Integration (CMMI)</vt:lpstr>
      <vt:lpstr>COBIT 5</vt:lpstr>
      <vt:lpstr>COBIT 5 Enablers</vt:lpstr>
      <vt:lpstr>Enterprise vs. IT Goals</vt:lpstr>
      <vt:lpstr>COBIT 5 Example</vt:lpstr>
      <vt:lpstr>Intersecting Documents</vt:lpstr>
      <vt:lpstr>Addressing Information Governance and Management Issues Using COBIT 5</vt:lpstr>
      <vt:lpstr>Example Regulatory Requirements</vt:lpstr>
      <vt:lpstr>Illustrative Goals Cascade for Regulatory Compliance</vt:lpstr>
      <vt:lpstr>Illustrative Set of Enablers for Regulatory Compliance (1/3)</vt:lpstr>
      <vt:lpstr>Illustrative Set of Enablers for Regulatory Compliance (2/3)</vt:lpstr>
      <vt:lpstr>Illustrative Set of Enablers for Regulatory Compliance (3/3)</vt:lpstr>
      <vt:lpstr>Finding Key Practices for each Process for each Domain inside COBIT 5 Enabling Processes</vt:lpstr>
      <vt:lpstr>Navigating Domains to Processes</vt:lpstr>
      <vt:lpstr>Processes and IT Goals</vt:lpstr>
      <vt:lpstr>Processes and Process Goals</vt:lpstr>
      <vt:lpstr>Key Management Practices Support Processes</vt:lpstr>
      <vt:lpstr>Key Management Practice – Details</vt:lpstr>
      <vt:lpstr>Controls-and-Assurance-Cloud-COBIT-5</vt:lpstr>
      <vt:lpstr>Remember Processes</vt:lpstr>
      <vt:lpstr>PowerPoint Presentation</vt:lpstr>
      <vt:lpstr>Example: Controls-and-Assurance-Cloud-COBIT-5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cloud change? </vt:lpstr>
      <vt:lpstr>Security Program Development</vt:lpstr>
      <vt:lpstr>Key Terms Review (1/2)</vt:lpstr>
      <vt:lpstr>Key Terms Review (2/2)</vt:lpstr>
      <vt:lpstr>Security Management</vt:lpstr>
      <vt:lpstr>Security Management</vt:lpstr>
      <vt:lpstr> Security Program</vt:lpstr>
      <vt:lpstr>Security Program Has… </vt:lpstr>
      <vt:lpstr>3 Security Program Goals</vt:lpstr>
      <vt:lpstr>Understand this </vt:lpstr>
      <vt:lpstr>More Essential Definitions</vt:lpstr>
      <vt:lpstr>Vulnerability</vt:lpstr>
      <vt:lpstr>Threat &amp; Threat Agent</vt:lpstr>
      <vt:lpstr>Threat Agent vs. Vulnerability</vt:lpstr>
      <vt:lpstr>Risk</vt:lpstr>
      <vt:lpstr>Exposure</vt:lpstr>
      <vt:lpstr>Control</vt:lpstr>
      <vt:lpstr>Relationship between Security Concepts</vt:lpstr>
      <vt:lpstr>Key Terms – Summary of Security Concepts</vt:lpstr>
      <vt:lpstr>Information Risk Management</vt:lpstr>
      <vt:lpstr>Gartner Research</vt:lpstr>
      <vt:lpstr>RMF Gold Standard: SP 800-30</vt:lpstr>
      <vt:lpstr>PowerPoint Presentation</vt:lpstr>
      <vt:lpstr>Information Risk Management </vt:lpstr>
      <vt:lpstr>What are risks*</vt:lpstr>
      <vt:lpstr>Information Risk management</vt:lpstr>
      <vt:lpstr>IRM</vt:lpstr>
      <vt:lpstr>Countermeasure or Safeguard</vt:lpstr>
      <vt:lpstr>Risk Analysis</vt:lpstr>
      <vt:lpstr>Risk Analysis  </vt:lpstr>
      <vt:lpstr>Risk Analysis Goals  </vt:lpstr>
      <vt:lpstr>Value of information and assets?  </vt:lpstr>
      <vt:lpstr>2 types of analysis</vt:lpstr>
      <vt:lpstr>Quantitative Risk Analysis</vt:lpstr>
      <vt:lpstr>Quantitative  </vt:lpstr>
      <vt:lpstr>Quantitative Analysis  </vt:lpstr>
      <vt:lpstr>Overview of steps in a quantitative analysis</vt:lpstr>
      <vt:lpstr>Steps in Quantitative Analysis  </vt:lpstr>
      <vt:lpstr>Step 1: Assign value to assets  </vt:lpstr>
      <vt:lpstr>Step 2: Estimate Loss Potential</vt:lpstr>
      <vt:lpstr>Step 2:Estimate Loss Potential</vt:lpstr>
      <vt:lpstr>Step 2: Estimate Loss Potential</vt:lpstr>
      <vt:lpstr>Step 2: Estimate Loss Potential </vt:lpstr>
      <vt:lpstr>Step 3: Perform a Threat Analysis  </vt:lpstr>
      <vt:lpstr>Step 4: Derive the ALE  </vt:lpstr>
      <vt:lpstr>SLE and ALE</vt:lpstr>
      <vt:lpstr>Step 5: Reduce, Transfer, Avoid or Accept the Risk</vt:lpstr>
      <vt:lpstr>Determining Cost Effective Countermeasures</vt:lpstr>
      <vt:lpstr>Determining Cost Effective Countermeasures</vt:lpstr>
      <vt:lpstr>Determining Cost Effective Countermeasures</vt:lpstr>
      <vt:lpstr>Word Problem</vt:lpstr>
      <vt:lpstr>Word Problem Answer</vt:lpstr>
      <vt:lpstr>Word Problem Answer</vt:lpstr>
      <vt:lpstr>Word Problem Answer</vt:lpstr>
      <vt:lpstr>Details of Reducing Risk  </vt:lpstr>
      <vt:lpstr>Total Risk vs. Residual Risk (100)</vt:lpstr>
      <vt:lpstr>Total Risk vs. Residual Risk (100)</vt:lpstr>
      <vt:lpstr>Review of Quantitative</vt:lpstr>
      <vt:lpstr>Qualitative Risk Analysis</vt:lpstr>
      <vt:lpstr>Qualitative Risk Analysis (91)</vt:lpstr>
      <vt:lpstr>Quantitative vs. Qualitative</vt:lpstr>
      <vt:lpstr> Qualitative</vt:lpstr>
      <vt:lpstr>Delphi </vt:lpstr>
      <vt:lpstr>Modified Delphi  </vt:lpstr>
      <vt:lpstr>Other Qualitative Methods</vt:lpstr>
      <vt:lpstr>Other Qualitative Methods</vt:lpstr>
      <vt:lpstr>Other Qualitative Methods</vt:lpstr>
      <vt:lpstr>Key Terms Review</vt:lpstr>
      <vt:lpstr>Policies, Standards, Baselines, Guidelines, and Procedures</vt:lpstr>
      <vt:lpstr>Policies Standards, Baselines, Guidelines and Procedures  </vt:lpstr>
      <vt:lpstr>Security Policy </vt:lpstr>
      <vt:lpstr>Security Policy </vt:lpstr>
      <vt:lpstr>Security Policy</vt:lpstr>
      <vt:lpstr>System Specific Security Policy</vt:lpstr>
      <vt:lpstr>Standards</vt:lpstr>
      <vt:lpstr>Baselines</vt:lpstr>
      <vt:lpstr>Baseline</vt:lpstr>
      <vt:lpstr>Baseline</vt:lpstr>
      <vt:lpstr>Baseline</vt:lpstr>
      <vt:lpstr>Guidelines</vt:lpstr>
      <vt:lpstr>Procedures</vt:lpstr>
      <vt:lpstr>Key Terms Review</vt:lpstr>
      <vt:lpstr>Setting up the Risk Management Program</vt:lpstr>
      <vt:lpstr>PowerPoint Presentation</vt:lpstr>
      <vt:lpstr>Functionality and Effectiveness of Countermeasures</vt:lpstr>
      <vt:lpstr>Key Considerations – Characteristics</vt:lpstr>
      <vt:lpstr>PowerPoint Presentation</vt:lpstr>
      <vt:lpstr>Information Classification</vt:lpstr>
      <vt:lpstr>Information Classification</vt:lpstr>
      <vt:lpstr>Classification Controls</vt:lpstr>
      <vt:lpstr>Positions and Responsibilities</vt:lpstr>
      <vt:lpstr>Positions and Responsibilities</vt:lpstr>
      <vt:lpstr>Data Owner</vt:lpstr>
      <vt:lpstr>Data Owner</vt:lpstr>
      <vt:lpstr>Data Custodian</vt:lpstr>
      <vt:lpstr>Security Administrator</vt:lpstr>
      <vt:lpstr>Understand this (security administrator)</vt:lpstr>
      <vt:lpstr>Security Analyst</vt:lpstr>
      <vt:lpstr>Supervisor </vt:lpstr>
      <vt:lpstr>Data Analyst </vt:lpstr>
      <vt:lpstr>Process Owner </vt:lpstr>
      <vt:lpstr>User </vt:lpstr>
      <vt:lpstr>Auditor</vt:lpstr>
      <vt:lpstr>Administrative Controls and Concepts</vt:lpstr>
      <vt:lpstr>Separation of Duties</vt:lpstr>
      <vt:lpstr>Collusion</vt:lpstr>
      <vt:lpstr>Hiring Practices</vt:lpstr>
      <vt:lpstr>Rotation of Duties</vt:lpstr>
      <vt:lpstr>Mandatory Vacations</vt:lpstr>
      <vt:lpstr>Split Knowledge</vt:lpstr>
      <vt:lpstr>Dual Control</vt:lpstr>
      <vt:lpstr>Employee Termination</vt:lpstr>
      <vt:lpstr>Security Awareness Training</vt:lpstr>
      <vt:lpstr>Key Terms</vt:lpstr>
      <vt:lpstr>PowerPoint Presentation</vt:lpstr>
      <vt:lpstr>Final Thoughts</vt:lpstr>
      <vt:lpstr>Final Thoughts</vt:lpstr>
      <vt:lpstr>From Authorities to Audits</vt:lpstr>
      <vt:lpstr>Effectively Managed IT Controls</vt:lpstr>
      <vt:lpstr>PowerPoint Presentation</vt:lpstr>
      <vt:lpstr>Additional Materials</vt:lpstr>
      <vt:lpstr>Today's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2016-10-04T21:24:28Z</dcterms:modified>
</cp:coreProperties>
</file>